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398" r:id="rId2"/>
    <p:sldId id="429" r:id="rId3"/>
    <p:sldId id="1228" r:id="rId4"/>
    <p:sldId id="1268" r:id="rId5"/>
    <p:sldId id="1252" r:id="rId6"/>
    <p:sldId id="418" r:id="rId7"/>
    <p:sldId id="1255" r:id="rId8"/>
    <p:sldId id="1264" r:id="rId9"/>
    <p:sldId id="1266" r:id="rId10"/>
    <p:sldId id="1265" r:id="rId11"/>
    <p:sldId id="1267" r:id="rId12"/>
    <p:sldId id="1269" r:id="rId13"/>
    <p:sldId id="1271" r:id="rId14"/>
    <p:sldId id="1270" r:id="rId15"/>
    <p:sldId id="402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44" userDrawn="1">
          <p15:clr>
            <a:srgbClr val="A4A3A4"/>
          </p15:clr>
        </p15:guide>
        <p15:guide id="2" orient="horz" pos="16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ais Riether Vizioli" initials="TRV" lastIdx="1" clrIdx="0">
    <p:extLst>
      <p:ext uri="{19B8F6BF-5375-455C-9EA6-DF929625EA0E}">
        <p15:presenceInfo xmlns:p15="http://schemas.microsoft.com/office/powerpoint/2012/main" userId="Thais Riether Viziol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A42"/>
    <a:srgbClr val="124839"/>
    <a:srgbClr val="12352D"/>
    <a:srgbClr val="70AD47"/>
    <a:srgbClr val="2B7F6E"/>
    <a:srgbClr val="3464F6"/>
    <a:srgbClr val="FFFEEF"/>
    <a:srgbClr val="1F79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32" autoAdjust="0"/>
    <p:restoredTop sz="94777"/>
  </p:normalViewPr>
  <p:slideViewPr>
    <p:cSldViewPr snapToGrid="0" snapToObjects="1">
      <p:cViewPr varScale="1">
        <p:scale>
          <a:sx n="83" d="100"/>
          <a:sy n="83" d="100"/>
        </p:scale>
        <p:origin x="1100" y="44"/>
      </p:cViewPr>
      <p:guideLst>
        <p:guide pos="544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71D086-34F1-40A9-A32B-598AC09EFA00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9D0DCFEF-890B-4191-A70C-2947E788BAAA}">
      <dgm:prSet phldrT="[Texto]" custT="1"/>
      <dgm:spPr>
        <a:solidFill>
          <a:schemeClr val="accent1">
            <a:lumMod val="90000"/>
            <a:lumOff val="10000"/>
          </a:schemeClr>
        </a:solidFill>
        <a:scene3d>
          <a:camera prst="perspectiveRelaxedModerately"/>
          <a:lightRig rig="threePt" dir="t"/>
        </a:scene3d>
      </dgm:spPr>
      <dgm:t>
        <a:bodyPr/>
        <a:lstStyle/>
        <a:p>
          <a:r>
            <a:rPr lang="pt-BR" sz="1400" b="1" dirty="0">
              <a:solidFill>
                <a:schemeClr val="bg1"/>
              </a:solidFill>
            </a:rPr>
            <a:t>União:</a:t>
          </a:r>
        </a:p>
        <a:p>
          <a:r>
            <a:rPr lang="pt-BR" sz="1400" b="1" dirty="0">
              <a:solidFill>
                <a:schemeClr val="bg1"/>
              </a:solidFill>
            </a:rPr>
            <a:t>4 SPREV (3 SRPPS e 1 SURPC);</a:t>
          </a:r>
        </a:p>
        <a:p>
          <a:r>
            <a:rPr lang="pt-BR" sz="1400" b="1" dirty="0">
              <a:solidFill>
                <a:schemeClr val="bg1"/>
              </a:solidFill>
            </a:rPr>
            <a:t>1 SPE;</a:t>
          </a:r>
        </a:p>
        <a:p>
          <a:r>
            <a:rPr lang="pt-BR" sz="1400" b="1" dirty="0">
              <a:solidFill>
                <a:schemeClr val="bg1"/>
              </a:solidFill>
            </a:rPr>
            <a:t>1 STN;</a:t>
          </a:r>
        </a:p>
        <a:p>
          <a:r>
            <a:rPr lang="pt-BR" sz="1400" b="1" dirty="0">
              <a:solidFill>
                <a:schemeClr val="bg1"/>
              </a:solidFill>
            </a:rPr>
            <a:t>1 SOF;</a:t>
          </a:r>
        </a:p>
        <a:p>
          <a:r>
            <a:rPr lang="pt-BR" sz="1400" b="1" dirty="0">
              <a:solidFill>
                <a:schemeClr val="bg1"/>
              </a:solidFill>
            </a:rPr>
            <a:t>1 SGDP;</a:t>
          </a:r>
          <a:endParaRPr lang="pt-BR" sz="1400" b="1" dirty="0">
            <a:solidFill>
              <a:schemeClr val="tx1"/>
            </a:solidFill>
          </a:endParaRPr>
        </a:p>
      </dgm:t>
    </dgm:pt>
    <dgm:pt modelId="{4C6C7961-5165-4E19-BCDA-BDEBE234E249}" type="parTrans" cxnId="{1129183B-09CB-4779-99EF-B0AF5BAC3A27}">
      <dgm:prSet/>
      <dgm:spPr/>
      <dgm:t>
        <a:bodyPr/>
        <a:lstStyle/>
        <a:p>
          <a:endParaRPr lang="pt-BR"/>
        </a:p>
      </dgm:t>
    </dgm:pt>
    <dgm:pt modelId="{98804A37-64E4-47DE-8FCF-A2FB5ECE0A92}" type="sibTrans" cxnId="{1129183B-09CB-4779-99EF-B0AF5BAC3A27}">
      <dgm:prSet/>
      <dgm:spPr/>
      <dgm:t>
        <a:bodyPr/>
        <a:lstStyle/>
        <a:p>
          <a:endParaRPr lang="pt-BR"/>
        </a:p>
      </dgm:t>
    </dgm:pt>
    <dgm:pt modelId="{56E79144-178D-4AE4-8C5D-7D535B28F748}">
      <dgm:prSet phldrT="[Texto]" custT="1"/>
      <dgm:spPr>
        <a:solidFill>
          <a:schemeClr val="accent1">
            <a:lumMod val="90000"/>
            <a:lumOff val="10000"/>
          </a:schemeClr>
        </a:solidFill>
        <a:scene3d>
          <a:camera prst="perspectiveRelaxedModerately"/>
          <a:lightRig rig="threePt" dir="t"/>
        </a:scene3d>
      </dgm:spPr>
      <dgm:t>
        <a:bodyPr/>
        <a:lstStyle/>
        <a:p>
          <a:pPr>
            <a:buNone/>
          </a:pPr>
          <a:r>
            <a:rPr lang="pt-BR" sz="1400" b="1" dirty="0"/>
            <a:t>2 Tribunais de Contas (MT e SP);                        5 RPPS de Estados (DF, AM, GO, RS e SP);           4 RPPS de Municípios (BH, Belém, Curitiba, Salvador);                        2 Associações RPPS (ABIPEM e ANEPREM)</a:t>
          </a:r>
        </a:p>
      </dgm:t>
    </dgm:pt>
    <dgm:pt modelId="{B015F715-948E-417C-9B38-A1D0320707F5}" type="parTrans" cxnId="{5125B154-B969-42C6-9224-FE6B47F2E378}">
      <dgm:prSet/>
      <dgm:spPr/>
      <dgm:t>
        <a:bodyPr/>
        <a:lstStyle/>
        <a:p>
          <a:endParaRPr lang="pt-BR"/>
        </a:p>
      </dgm:t>
    </dgm:pt>
    <dgm:pt modelId="{E3CFA9D1-EBC6-4E54-A1F7-E2D6C452885A}" type="sibTrans" cxnId="{5125B154-B969-42C6-9224-FE6B47F2E378}">
      <dgm:prSet/>
      <dgm:spPr/>
      <dgm:t>
        <a:bodyPr/>
        <a:lstStyle/>
        <a:p>
          <a:endParaRPr lang="pt-BR"/>
        </a:p>
      </dgm:t>
    </dgm:pt>
    <dgm:pt modelId="{D95CB2E6-E727-4693-A926-43AD0EDDFAEE}">
      <dgm:prSet phldrT="[Texto]" custT="1"/>
      <dgm:spPr>
        <a:solidFill>
          <a:srgbClr val="144A42"/>
        </a:solidFill>
        <a:scene3d>
          <a:camera prst="perspectiveRelaxedModerately"/>
          <a:lightRig rig="threePt" dir="t"/>
        </a:scene3d>
      </dgm:spPr>
      <dgm:t>
        <a:bodyPr/>
        <a:lstStyle/>
        <a:p>
          <a:r>
            <a:rPr lang="pt-BR" sz="1400" b="1" dirty="0"/>
            <a:t>COPAJURE;</a:t>
          </a:r>
        </a:p>
        <a:p>
          <a:r>
            <a:rPr lang="pt-BR" sz="1400" b="1" dirty="0"/>
            <a:t>CNM;</a:t>
          </a:r>
        </a:p>
        <a:p>
          <a:r>
            <a:rPr lang="pt-BR" sz="1400" b="1" dirty="0"/>
            <a:t>CONFAZ;</a:t>
          </a:r>
        </a:p>
        <a:p>
          <a:r>
            <a:rPr lang="pt-BR" sz="1400" b="1" dirty="0"/>
            <a:t>CONSAD;</a:t>
          </a:r>
        </a:p>
        <a:p>
          <a:r>
            <a:rPr lang="pt-BR" sz="1400" b="1" dirty="0"/>
            <a:t>FONAC;</a:t>
          </a:r>
        </a:p>
        <a:p>
          <a:r>
            <a:rPr lang="pt-BR" sz="1400" b="1" dirty="0"/>
            <a:t>FNP;</a:t>
          </a:r>
        </a:p>
        <a:p>
          <a:r>
            <a:rPr lang="pt-BR" sz="1400" b="1" dirty="0"/>
            <a:t>IBA;</a:t>
          </a:r>
        </a:p>
        <a:p>
          <a:r>
            <a:rPr lang="pt-BR" sz="1400" b="1" dirty="0"/>
            <a:t> PREVNORDESTE</a:t>
          </a:r>
        </a:p>
      </dgm:t>
    </dgm:pt>
    <dgm:pt modelId="{7C273036-013C-4598-81E6-44582EF7695C}" type="parTrans" cxnId="{61EEC36F-6C1E-417A-ADA2-509D79C3434A}">
      <dgm:prSet/>
      <dgm:spPr/>
      <dgm:t>
        <a:bodyPr/>
        <a:lstStyle/>
        <a:p>
          <a:endParaRPr lang="pt-BR"/>
        </a:p>
      </dgm:t>
    </dgm:pt>
    <dgm:pt modelId="{7F8C21CB-48B5-4F70-A714-68DA82353287}" type="sibTrans" cxnId="{61EEC36F-6C1E-417A-ADA2-509D79C3434A}">
      <dgm:prSet/>
      <dgm:spPr/>
      <dgm:t>
        <a:bodyPr/>
        <a:lstStyle/>
        <a:p>
          <a:endParaRPr lang="pt-BR"/>
        </a:p>
      </dgm:t>
    </dgm:pt>
    <dgm:pt modelId="{A6AFE0DD-92D1-42E7-8380-D391EEE9B3EF}" type="pres">
      <dgm:prSet presAssocID="{D271D086-34F1-40A9-A32B-598AC09EFA00}" presName="diagram" presStyleCnt="0">
        <dgm:presLayoutVars>
          <dgm:dir/>
          <dgm:resizeHandles val="exact"/>
        </dgm:presLayoutVars>
      </dgm:prSet>
      <dgm:spPr/>
    </dgm:pt>
    <dgm:pt modelId="{EFA17C31-FB3D-4D31-A680-41635A7D87F6}" type="pres">
      <dgm:prSet presAssocID="{9D0DCFEF-890B-4191-A70C-2947E788BAAA}" presName="node" presStyleLbl="node1" presStyleIdx="0" presStyleCnt="3" custScaleY="275440" custLinFactNeighborX="2415" custLinFactNeighborY="4337">
        <dgm:presLayoutVars>
          <dgm:bulletEnabled val="1"/>
        </dgm:presLayoutVars>
      </dgm:prSet>
      <dgm:spPr/>
    </dgm:pt>
    <dgm:pt modelId="{07C08266-69D9-4CB8-88B8-200FBD713ECC}" type="pres">
      <dgm:prSet presAssocID="{98804A37-64E4-47DE-8FCF-A2FB5ECE0A92}" presName="sibTrans" presStyleCnt="0"/>
      <dgm:spPr/>
    </dgm:pt>
    <dgm:pt modelId="{D1280527-F8E7-46B6-872D-8D1146C57FAE}" type="pres">
      <dgm:prSet presAssocID="{56E79144-178D-4AE4-8C5D-7D535B28F748}" presName="node" presStyleLbl="node1" presStyleIdx="1" presStyleCnt="3" custScaleY="281136" custLinFactNeighborX="-10696" custLinFactNeighborY="5380">
        <dgm:presLayoutVars>
          <dgm:bulletEnabled val="1"/>
        </dgm:presLayoutVars>
      </dgm:prSet>
      <dgm:spPr/>
    </dgm:pt>
    <dgm:pt modelId="{853D5081-33CA-48CE-9858-A17F0DEC647D}" type="pres">
      <dgm:prSet presAssocID="{E3CFA9D1-EBC6-4E54-A1F7-E2D6C452885A}" presName="sibTrans" presStyleCnt="0"/>
      <dgm:spPr/>
    </dgm:pt>
    <dgm:pt modelId="{C1CF6857-6809-4D1E-96B9-34ABC502C8FA}" type="pres">
      <dgm:prSet presAssocID="{D95CB2E6-E727-4693-A926-43AD0EDDFAEE}" presName="node" presStyleLbl="node1" presStyleIdx="2" presStyleCnt="3" custScaleY="289607" custLinFactNeighborX="-23631" custLinFactNeighborY="27">
        <dgm:presLayoutVars>
          <dgm:bulletEnabled val="1"/>
        </dgm:presLayoutVars>
      </dgm:prSet>
      <dgm:spPr/>
    </dgm:pt>
  </dgm:ptLst>
  <dgm:cxnLst>
    <dgm:cxn modelId="{1129183B-09CB-4779-99EF-B0AF5BAC3A27}" srcId="{D271D086-34F1-40A9-A32B-598AC09EFA00}" destId="{9D0DCFEF-890B-4191-A70C-2947E788BAAA}" srcOrd="0" destOrd="0" parTransId="{4C6C7961-5165-4E19-BCDA-BDEBE234E249}" sibTransId="{98804A37-64E4-47DE-8FCF-A2FB5ECE0A92}"/>
    <dgm:cxn modelId="{61EEC36F-6C1E-417A-ADA2-509D79C3434A}" srcId="{D271D086-34F1-40A9-A32B-598AC09EFA00}" destId="{D95CB2E6-E727-4693-A926-43AD0EDDFAEE}" srcOrd="2" destOrd="0" parTransId="{7C273036-013C-4598-81E6-44582EF7695C}" sibTransId="{7F8C21CB-48B5-4F70-A714-68DA82353287}"/>
    <dgm:cxn modelId="{5125B154-B969-42C6-9224-FE6B47F2E378}" srcId="{D271D086-34F1-40A9-A32B-598AC09EFA00}" destId="{56E79144-178D-4AE4-8C5D-7D535B28F748}" srcOrd="1" destOrd="0" parTransId="{B015F715-948E-417C-9B38-A1D0320707F5}" sibTransId="{E3CFA9D1-EBC6-4E54-A1F7-E2D6C452885A}"/>
    <dgm:cxn modelId="{C338F557-E75F-4A65-A60A-829FA94FFE8E}" type="presOf" srcId="{D95CB2E6-E727-4693-A926-43AD0EDDFAEE}" destId="{C1CF6857-6809-4D1E-96B9-34ABC502C8FA}" srcOrd="0" destOrd="0" presId="urn:microsoft.com/office/officeart/2005/8/layout/default"/>
    <dgm:cxn modelId="{E0F175A7-878D-42C4-A928-3259BC3128CA}" type="presOf" srcId="{56E79144-178D-4AE4-8C5D-7D535B28F748}" destId="{D1280527-F8E7-46B6-872D-8D1146C57FAE}" srcOrd="0" destOrd="0" presId="urn:microsoft.com/office/officeart/2005/8/layout/default"/>
    <dgm:cxn modelId="{B02323B2-7C0B-4ACF-A60C-5E2617BB660D}" type="presOf" srcId="{9D0DCFEF-890B-4191-A70C-2947E788BAAA}" destId="{EFA17C31-FB3D-4D31-A680-41635A7D87F6}" srcOrd="0" destOrd="0" presId="urn:microsoft.com/office/officeart/2005/8/layout/default"/>
    <dgm:cxn modelId="{839E4BC8-6BB6-4DBE-814E-A1F43660C749}" type="presOf" srcId="{D271D086-34F1-40A9-A32B-598AC09EFA00}" destId="{A6AFE0DD-92D1-42E7-8380-D391EEE9B3EF}" srcOrd="0" destOrd="0" presId="urn:microsoft.com/office/officeart/2005/8/layout/default"/>
    <dgm:cxn modelId="{E9631E59-8014-4B8F-B998-044270BC0173}" type="presParOf" srcId="{A6AFE0DD-92D1-42E7-8380-D391EEE9B3EF}" destId="{EFA17C31-FB3D-4D31-A680-41635A7D87F6}" srcOrd="0" destOrd="0" presId="urn:microsoft.com/office/officeart/2005/8/layout/default"/>
    <dgm:cxn modelId="{F8F0A22A-0734-453E-854A-DA7A46BDF251}" type="presParOf" srcId="{A6AFE0DD-92D1-42E7-8380-D391EEE9B3EF}" destId="{07C08266-69D9-4CB8-88B8-200FBD713ECC}" srcOrd="1" destOrd="0" presId="urn:microsoft.com/office/officeart/2005/8/layout/default"/>
    <dgm:cxn modelId="{625D3BD3-D74C-4DB4-8A8D-24867000854B}" type="presParOf" srcId="{A6AFE0DD-92D1-42E7-8380-D391EEE9B3EF}" destId="{D1280527-F8E7-46B6-872D-8D1146C57FAE}" srcOrd="2" destOrd="0" presId="urn:microsoft.com/office/officeart/2005/8/layout/default"/>
    <dgm:cxn modelId="{7FC2D5C2-1692-405F-AEFD-A95E9693E780}" type="presParOf" srcId="{A6AFE0DD-92D1-42E7-8380-D391EEE9B3EF}" destId="{853D5081-33CA-48CE-9858-A17F0DEC647D}" srcOrd="3" destOrd="0" presId="urn:microsoft.com/office/officeart/2005/8/layout/default"/>
    <dgm:cxn modelId="{156DDC01-0674-493C-AFAC-0CFF0E0424AB}" type="presParOf" srcId="{A6AFE0DD-92D1-42E7-8380-D391EEE9B3EF}" destId="{C1CF6857-6809-4D1E-96B9-34ABC502C8FA}" srcOrd="4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E411A2-475A-4E1E-A434-B7686906AB2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F353F62-8B7F-4FEF-B19C-EB7400D75812}">
      <dgm:prSet phldrT="[Texto]"/>
      <dgm:spPr/>
      <dgm:t>
        <a:bodyPr/>
        <a:lstStyle/>
        <a:p>
          <a:pPr marL="88900" indent="-88900" algn="just"/>
          <a:r>
            <a:rPr lang="pt-BR" dirty="0"/>
            <a:t>3 - Parcelamentos e Reparcelamentos </a:t>
          </a:r>
        </a:p>
      </dgm:t>
    </dgm:pt>
    <dgm:pt modelId="{447F442D-ABFC-4AA6-9F54-9D38BD5869B4}" type="parTrans" cxnId="{9480C3C5-CDDF-45A9-91E5-A1D6A3E7865A}">
      <dgm:prSet/>
      <dgm:spPr/>
      <dgm:t>
        <a:bodyPr/>
        <a:lstStyle/>
        <a:p>
          <a:endParaRPr lang="pt-BR"/>
        </a:p>
      </dgm:t>
    </dgm:pt>
    <dgm:pt modelId="{53DAC1D7-C3D1-4270-BC63-2AD36F9BB221}" type="sibTrans" cxnId="{9480C3C5-CDDF-45A9-91E5-A1D6A3E7865A}">
      <dgm:prSet/>
      <dgm:spPr/>
      <dgm:t>
        <a:bodyPr/>
        <a:lstStyle/>
        <a:p>
          <a:endParaRPr lang="pt-BR"/>
        </a:p>
      </dgm:t>
    </dgm:pt>
    <dgm:pt modelId="{F6A0A79B-E127-4909-B96C-6DF4034A6C84}">
      <dgm:prSet/>
      <dgm:spPr/>
      <dgm:t>
        <a:bodyPr/>
        <a:lstStyle/>
        <a:p>
          <a:pPr marL="88900" indent="-88900" algn="just"/>
          <a:r>
            <a:rPr lang="pt-BR" dirty="0"/>
            <a:t>Art. 9º, § 9º, EC 103.</a:t>
          </a:r>
        </a:p>
      </dgm:t>
    </dgm:pt>
    <dgm:pt modelId="{AE27BCBF-3F6C-4894-9594-5BCEB68BB73A}" type="parTrans" cxnId="{6C5D9CFE-D239-4C41-A81C-8367B083236C}">
      <dgm:prSet/>
      <dgm:spPr/>
      <dgm:t>
        <a:bodyPr/>
        <a:lstStyle/>
        <a:p>
          <a:endParaRPr lang="pt-BR"/>
        </a:p>
      </dgm:t>
    </dgm:pt>
    <dgm:pt modelId="{E8465536-6685-4C10-AD4D-022B0A89D101}" type="sibTrans" cxnId="{6C5D9CFE-D239-4C41-A81C-8367B083236C}">
      <dgm:prSet/>
      <dgm:spPr/>
      <dgm:t>
        <a:bodyPr/>
        <a:lstStyle/>
        <a:p>
          <a:endParaRPr lang="pt-BR"/>
        </a:p>
      </dgm:t>
    </dgm:pt>
    <dgm:pt modelId="{4203AF14-37EC-441B-8072-391AEC4C3A67}">
      <dgm:prSet/>
      <dgm:spPr/>
      <dgm:t>
        <a:bodyPr/>
        <a:lstStyle/>
        <a:p>
          <a:pPr marL="88900" indent="-88900" algn="just"/>
          <a:r>
            <a:rPr lang="pt-BR" dirty="0"/>
            <a:t>Parecer PGFN: parcelamento +  reparcelamento: 60 meses</a:t>
          </a:r>
        </a:p>
      </dgm:t>
    </dgm:pt>
    <dgm:pt modelId="{4A621EEC-6699-4781-814E-E41F6DF6059E}" type="parTrans" cxnId="{F387BE99-2EB5-477D-968B-FA6067AFB998}">
      <dgm:prSet/>
      <dgm:spPr/>
    </dgm:pt>
    <dgm:pt modelId="{EAECA2CC-B078-4E0A-A40C-966DF7E95E7B}" type="sibTrans" cxnId="{F387BE99-2EB5-477D-968B-FA6067AFB998}">
      <dgm:prSet/>
      <dgm:spPr/>
    </dgm:pt>
    <dgm:pt modelId="{C7058DCF-CF2D-411A-91D7-8BE59DB93363}">
      <dgm:prSet/>
      <dgm:spPr/>
      <dgm:t>
        <a:bodyPr/>
        <a:lstStyle/>
        <a:p>
          <a:pPr marL="88900" indent="-88900" algn="just"/>
          <a:r>
            <a:rPr lang="pt-BR" dirty="0"/>
            <a:t>PEC 15/2021</a:t>
          </a:r>
        </a:p>
      </dgm:t>
    </dgm:pt>
    <dgm:pt modelId="{4C939D74-D911-4963-B44A-D2EA49B66EF0}" type="parTrans" cxnId="{FBE26DBE-7857-41EB-9AB0-04A020D30E56}">
      <dgm:prSet/>
      <dgm:spPr/>
    </dgm:pt>
    <dgm:pt modelId="{575137F7-44D2-4C00-8530-5C6DE9A7D08C}" type="sibTrans" cxnId="{FBE26DBE-7857-41EB-9AB0-04A020D30E56}">
      <dgm:prSet/>
      <dgm:spPr/>
    </dgm:pt>
    <dgm:pt modelId="{56D3775D-DB6A-4B5F-B6C4-ADF68217B670}">
      <dgm:prSet/>
      <dgm:spPr/>
      <dgm:t>
        <a:bodyPr/>
        <a:lstStyle/>
        <a:p>
          <a:pPr marL="88900" indent="-88900" algn="just"/>
          <a:r>
            <a:rPr lang="pt-BR" dirty="0"/>
            <a:t>LRP</a:t>
          </a:r>
        </a:p>
      </dgm:t>
    </dgm:pt>
    <dgm:pt modelId="{3A212CB1-772D-42AE-99A3-65A79452F109}" type="parTrans" cxnId="{58F44DF0-4CD4-42F0-BCFB-9D96BE26E514}">
      <dgm:prSet/>
      <dgm:spPr/>
    </dgm:pt>
    <dgm:pt modelId="{53A18AE1-435C-4A76-B7D0-9B8C9D59F54B}" type="sibTrans" cxnId="{58F44DF0-4CD4-42F0-BCFB-9D96BE26E514}">
      <dgm:prSet/>
      <dgm:spPr/>
    </dgm:pt>
    <dgm:pt modelId="{3A5AEC00-9C7F-4960-A254-B72EB3B6F794}" type="pres">
      <dgm:prSet presAssocID="{48E411A2-475A-4E1E-A434-B7686906AB2B}" presName="Name0" presStyleCnt="0">
        <dgm:presLayoutVars>
          <dgm:dir/>
          <dgm:animLvl val="lvl"/>
          <dgm:resizeHandles val="exact"/>
        </dgm:presLayoutVars>
      </dgm:prSet>
      <dgm:spPr/>
    </dgm:pt>
    <dgm:pt modelId="{81851A8D-B800-4C23-A6D5-490517D2B7F5}" type="pres">
      <dgm:prSet presAssocID="{CF353F62-8B7F-4FEF-B19C-EB7400D75812}" presName="composite" presStyleCnt="0"/>
      <dgm:spPr/>
    </dgm:pt>
    <dgm:pt modelId="{B9676611-A4F6-4921-9658-FBA146C4990B}" type="pres">
      <dgm:prSet presAssocID="{CF353F62-8B7F-4FEF-B19C-EB7400D7581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530F08BB-8275-421A-A59B-3AAA0D2EFE1C}" type="pres">
      <dgm:prSet presAssocID="{CF353F62-8B7F-4FEF-B19C-EB7400D7581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B74F405B-F11C-4C54-B336-9A1865994675}" type="presOf" srcId="{CF353F62-8B7F-4FEF-B19C-EB7400D75812}" destId="{B9676611-A4F6-4921-9658-FBA146C4990B}" srcOrd="0" destOrd="0" presId="urn:microsoft.com/office/officeart/2005/8/layout/hList1"/>
    <dgm:cxn modelId="{A81B5063-87D0-40F2-8FB4-419EB0D1959F}" type="presOf" srcId="{F6A0A79B-E127-4909-B96C-6DF4034A6C84}" destId="{530F08BB-8275-421A-A59B-3AAA0D2EFE1C}" srcOrd="0" destOrd="0" presId="urn:microsoft.com/office/officeart/2005/8/layout/hList1"/>
    <dgm:cxn modelId="{3AC0976B-E545-4B8F-940D-8BE4242207A2}" type="presOf" srcId="{56D3775D-DB6A-4B5F-B6C4-ADF68217B670}" destId="{530F08BB-8275-421A-A59B-3AAA0D2EFE1C}" srcOrd="0" destOrd="3" presId="urn:microsoft.com/office/officeart/2005/8/layout/hList1"/>
    <dgm:cxn modelId="{84DBF754-4396-418B-ABDC-CD4709919537}" type="presOf" srcId="{4203AF14-37EC-441B-8072-391AEC4C3A67}" destId="{530F08BB-8275-421A-A59B-3AAA0D2EFE1C}" srcOrd="0" destOrd="1" presId="urn:microsoft.com/office/officeart/2005/8/layout/hList1"/>
    <dgm:cxn modelId="{F387BE99-2EB5-477D-968B-FA6067AFB998}" srcId="{CF353F62-8B7F-4FEF-B19C-EB7400D75812}" destId="{4203AF14-37EC-441B-8072-391AEC4C3A67}" srcOrd="1" destOrd="0" parTransId="{4A621EEC-6699-4781-814E-E41F6DF6059E}" sibTransId="{EAECA2CC-B078-4E0A-A40C-966DF7E95E7B}"/>
    <dgm:cxn modelId="{9EC6CBA0-A340-402F-A859-308AFBF8D79C}" type="presOf" srcId="{C7058DCF-CF2D-411A-91D7-8BE59DB93363}" destId="{530F08BB-8275-421A-A59B-3AAA0D2EFE1C}" srcOrd="0" destOrd="2" presId="urn:microsoft.com/office/officeart/2005/8/layout/hList1"/>
    <dgm:cxn modelId="{E6EFCBA5-915A-4A82-AA69-7F6B5ECFD1B7}" type="presOf" srcId="{48E411A2-475A-4E1E-A434-B7686906AB2B}" destId="{3A5AEC00-9C7F-4960-A254-B72EB3B6F794}" srcOrd="0" destOrd="0" presId="urn:microsoft.com/office/officeart/2005/8/layout/hList1"/>
    <dgm:cxn modelId="{FBE26DBE-7857-41EB-9AB0-04A020D30E56}" srcId="{CF353F62-8B7F-4FEF-B19C-EB7400D75812}" destId="{C7058DCF-CF2D-411A-91D7-8BE59DB93363}" srcOrd="2" destOrd="0" parTransId="{4C939D74-D911-4963-B44A-D2EA49B66EF0}" sibTransId="{575137F7-44D2-4C00-8530-5C6DE9A7D08C}"/>
    <dgm:cxn modelId="{9480C3C5-CDDF-45A9-91E5-A1D6A3E7865A}" srcId="{48E411A2-475A-4E1E-A434-B7686906AB2B}" destId="{CF353F62-8B7F-4FEF-B19C-EB7400D75812}" srcOrd="0" destOrd="0" parTransId="{447F442D-ABFC-4AA6-9F54-9D38BD5869B4}" sibTransId="{53DAC1D7-C3D1-4270-BC63-2AD36F9BB221}"/>
    <dgm:cxn modelId="{58F44DF0-4CD4-42F0-BCFB-9D96BE26E514}" srcId="{CF353F62-8B7F-4FEF-B19C-EB7400D75812}" destId="{56D3775D-DB6A-4B5F-B6C4-ADF68217B670}" srcOrd="3" destOrd="0" parTransId="{3A212CB1-772D-42AE-99A3-65A79452F109}" sibTransId="{53A18AE1-435C-4A76-B7D0-9B8C9D59F54B}"/>
    <dgm:cxn modelId="{6C5D9CFE-D239-4C41-A81C-8367B083236C}" srcId="{CF353F62-8B7F-4FEF-B19C-EB7400D75812}" destId="{F6A0A79B-E127-4909-B96C-6DF4034A6C84}" srcOrd="0" destOrd="0" parTransId="{AE27BCBF-3F6C-4894-9594-5BCEB68BB73A}" sibTransId="{E8465536-6685-4C10-AD4D-022B0A89D101}"/>
    <dgm:cxn modelId="{E70A7A59-7FDE-42B1-9697-D0D7BAF8F51D}" type="presParOf" srcId="{3A5AEC00-9C7F-4960-A254-B72EB3B6F794}" destId="{81851A8D-B800-4C23-A6D5-490517D2B7F5}" srcOrd="0" destOrd="0" presId="urn:microsoft.com/office/officeart/2005/8/layout/hList1"/>
    <dgm:cxn modelId="{541BB38A-6816-498C-9662-76C82C6C994F}" type="presParOf" srcId="{81851A8D-B800-4C23-A6D5-490517D2B7F5}" destId="{B9676611-A4F6-4921-9658-FBA146C4990B}" srcOrd="0" destOrd="0" presId="urn:microsoft.com/office/officeart/2005/8/layout/hList1"/>
    <dgm:cxn modelId="{149BACAC-F696-4657-AA27-4143F793E3D4}" type="presParOf" srcId="{81851A8D-B800-4C23-A6D5-490517D2B7F5}" destId="{530F08BB-8275-421A-A59B-3AAA0D2EFE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E411A2-475A-4E1E-A434-B7686906AB2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F353F62-8B7F-4FEF-B19C-EB7400D75812}">
      <dgm:prSet phldrT="[Texto]"/>
      <dgm:spPr/>
      <dgm:t>
        <a:bodyPr/>
        <a:lstStyle/>
        <a:p>
          <a:pPr marL="88900" indent="-88900" algn="just"/>
          <a:r>
            <a:rPr lang="pt-BR" dirty="0"/>
            <a:t>4 - Natureza jurídica das contribuições patronais e aportes p/ equacionamento </a:t>
          </a:r>
          <a:r>
            <a:rPr lang="pt-BR" b="1" dirty="0" err="1"/>
            <a:t>deficit</a:t>
          </a:r>
          <a:endParaRPr lang="pt-BR" b="1" dirty="0"/>
        </a:p>
      </dgm:t>
    </dgm:pt>
    <dgm:pt modelId="{447F442D-ABFC-4AA6-9F54-9D38BD5869B4}" type="parTrans" cxnId="{9480C3C5-CDDF-45A9-91E5-A1D6A3E7865A}">
      <dgm:prSet/>
      <dgm:spPr/>
      <dgm:t>
        <a:bodyPr/>
        <a:lstStyle/>
        <a:p>
          <a:endParaRPr lang="pt-BR"/>
        </a:p>
      </dgm:t>
    </dgm:pt>
    <dgm:pt modelId="{53DAC1D7-C3D1-4270-BC63-2AD36F9BB221}" type="sibTrans" cxnId="{9480C3C5-CDDF-45A9-91E5-A1D6A3E7865A}">
      <dgm:prSet/>
      <dgm:spPr/>
      <dgm:t>
        <a:bodyPr/>
        <a:lstStyle/>
        <a:p>
          <a:endParaRPr lang="pt-BR"/>
        </a:p>
      </dgm:t>
    </dgm:pt>
    <dgm:pt modelId="{F6A0A79B-E127-4909-B96C-6DF4034A6C84}">
      <dgm:prSet/>
      <dgm:spPr/>
      <dgm:t>
        <a:bodyPr/>
        <a:lstStyle/>
        <a:p>
          <a:pPr marL="88900" indent="-88900" algn="just"/>
          <a:r>
            <a:rPr lang="pt-BR" dirty="0"/>
            <a:t>Parecer PGFN: tributo, mas mesmo quando a UG não tem natureza jurídica a obrigação não se extingue pois se trata de vinculação de recursos à uma natureza específica</a:t>
          </a:r>
        </a:p>
      </dgm:t>
    </dgm:pt>
    <dgm:pt modelId="{AE27BCBF-3F6C-4894-9594-5BCEB68BB73A}" type="parTrans" cxnId="{6C5D9CFE-D239-4C41-A81C-8367B083236C}">
      <dgm:prSet/>
      <dgm:spPr/>
      <dgm:t>
        <a:bodyPr/>
        <a:lstStyle/>
        <a:p>
          <a:endParaRPr lang="pt-BR"/>
        </a:p>
      </dgm:t>
    </dgm:pt>
    <dgm:pt modelId="{E8465536-6685-4C10-AD4D-022B0A89D101}" type="sibTrans" cxnId="{6C5D9CFE-D239-4C41-A81C-8367B083236C}">
      <dgm:prSet/>
      <dgm:spPr/>
      <dgm:t>
        <a:bodyPr/>
        <a:lstStyle/>
        <a:p>
          <a:endParaRPr lang="pt-BR"/>
        </a:p>
      </dgm:t>
    </dgm:pt>
    <dgm:pt modelId="{C7058DCF-CF2D-411A-91D7-8BE59DB93363}">
      <dgm:prSet/>
      <dgm:spPr/>
      <dgm:t>
        <a:bodyPr/>
        <a:lstStyle/>
        <a:p>
          <a:pPr marL="88900" indent="-88900" algn="just"/>
          <a:r>
            <a:rPr lang="pt-BR" dirty="0"/>
            <a:t>Nova Portaria Geral </a:t>
          </a:r>
        </a:p>
      </dgm:t>
    </dgm:pt>
    <dgm:pt modelId="{4C939D74-D911-4963-B44A-D2EA49B66EF0}" type="parTrans" cxnId="{FBE26DBE-7857-41EB-9AB0-04A020D30E56}">
      <dgm:prSet/>
      <dgm:spPr/>
    </dgm:pt>
    <dgm:pt modelId="{575137F7-44D2-4C00-8530-5C6DE9A7D08C}" type="sibTrans" cxnId="{FBE26DBE-7857-41EB-9AB0-04A020D30E56}">
      <dgm:prSet/>
      <dgm:spPr/>
    </dgm:pt>
    <dgm:pt modelId="{56D3775D-DB6A-4B5F-B6C4-ADF68217B670}">
      <dgm:prSet/>
      <dgm:spPr/>
      <dgm:t>
        <a:bodyPr/>
        <a:lstStyle/>
        <a:p>
          <a:pPr marL="88900" indent="-88900" algn="just"/>
          <a:r>
            <a:rPr lang="pt-BR" dirty="0"/>
            <a:t>Manutenção das alíquotas majoradas durante a anterioridade nonagesimal</a:t>
          </a:r>
        </a:p>
      </dgm:t>
    </dgm:pt>
    <dgm:pt modelId="{3A212CB1-772D-42AE-99A3-65A79452F109}" type="parTrans" cxnId="{58F44DF0-4CD4-42F0-BCFB-9D96BE26E514}">
      <dgm:prSet/>
      <dgm:spPr/>
    </dgm:pt>
    <dgm:pt modelId="{53A18AE1-435C-4A76-B7D0-9B8C9D59F54B}" type="sibTrans" cxnId="{58F44DF0-4CD4-42F0-BCFB-9D96BE26E514}">
      <dgm:prSet/>
      <dgm:spPr/>
    </dgm:pt>
    <dgm:pt modelId="{3A5AEC00-9C7F-4960-A254-B72EB3B6F794}" type="pres">
      <dgm:prSet presAssocID="{48E411A2-475A-4E1E-A434-B7686906AB2B}" presName="Name0" presStyleCnt="0">
        <dgm:presLayoutVars>
          <dgm:dir/>
          <dgm:animLvl val="lvl"/>
          <dgm:resizeHandles val="exact"/>
        </dgm:presLayoutVars>
      </dgm:prSet>
      <dgm:spPr/>
    </dgm:pt>
    <dgm:pt modelId="{81851A8D-B800-4C23-A6D5-490517D2B7F5}" type="pres">
      <dgm:prSet presAssocID="{CF353F62-8B7F-4FEF-B19C-EB7400D75812}" presName="composite" presStyleCnt="0"/>
      <dgm:spPr/>
    </dgm:pt>
    <dgm:pt modelId="{B9676611-A4F6-4921-9658-FBA146C4990B}" type="pres">
      <dgm:prSet presAssocID="{CF353F62-8B7F-4FEF-B19C-EB7400D7581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530F08BB-8275-421A-A59B-3AAA0D2EFE1C}" type="pres">
      <dgm:prSet presAssocID="{CF353F62-8B7F-4FEF-B19C-EB7400D7581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B74F405B-F11C-4C54-B336-9A1865994675}" type="presOf" srcId="{CF353F62-8B7F-4FEF-B19C-EB7400D75812}" destId="{B9676611-A4F6-4921-9658-FBA146C4990B}" srcOrd="0" destOrd="0" presId="urn:microsoft.com/office/officeart/2005/8/layout/hList1"/>
    <dgm:cxn modelId="{A81B5063-87D0-40F2-8FB4-419EB0D1959F}" type="presOf" srcId="{F6A0A79B-E127-4909-B96C-6DF4034A6C84}" destId="{530F08BB-8275-421A-A59B-3AAA0D2EFE1C}" srcOrd="0" destOrd="0" presId="urn:microsoft.com/office/officeart/2005/8/layout/hList1"/>
    <dgm:cxn modelId="{3AC0976B-E545-4B8F-940D-8BE4242207A2}" type="presOf" srcId="{56D3775D-DB6A-4B5F-B6C4-ADF68217B670}" destId="{530F08BB-8275-421A-A59B-3AAA0D2EFE1C}" srcOrd="0" destOrd="2" presId="urn:microsoft.com/office/officeart/2005/8/layout/hList1"/>
    <dgm:cxn modelId="{9EC6CBA0-A340-402F-A859-308AFBF8D79C}" type="presOf" srcId="{C7058DCF-CF2D-411A-91D7-8BE59DB93363}" destId="{530F08BB-8275-421A-A59B-3AAA0D2EFE1C}" srcOrd="0" destOrd="1" presId="urn:microsoft.com/office/officeart/2005/8/layout/hList1"/>
    <dgm:cxn modelId="{E6EFCBA5-915A-4A82-AA69-7F6B5ECFD1B7}" type="presOf" srcId="{48E411A2-475A-4E1E-A434-B7686906AB2B}" destId="{3A5AEC00-9C7F-4960-A254-B72EB3B6F794}" srcOrd="0" destOrd="0" presId="urn:microsoft.com/office/officeart/2005/8/layout/hList1"/>
    <dgm:cxn modelId="{FBE26DBE-7857-41EB-9AB0-04A020D30E56}" srcId="{CF353F62-8B7F-4FEF-B19C-EB7400D75812}" destId="{C7058DCF-CF2D-411A-91D7-8BE59DB93363}" srcOrd="1" destOrd="0" parTransId="{4C939D74-D911-4963-B44A-D2EA49B66EF0}" sibTransId="{575137F7-44D2-4C00-8530-5C6DE9A7D08C}"/>
    <dgm:cxn modelId="{9480C3C5-CDDF-45A9-91E5-A1D6A3E7865A}" srcId="{48E411A2-475A-4E1E-A434-B7686906AB2B}" destId="{CF353F62-8B7F-4FEF-B19C-EB7400D75812}" srcOrd="0" destOrd="0" parTransId="{447F442D-ABFC-4AA6-9F54-9D38BD5869B4}" sibTransId="{53DAC1D7-C3D1-4270-BC63-2AD36F9BB221}"/>
    <dgm:cxn modelId="{58F44DF0-4CD4-42F0-BCFB-9D96BE26E514}" srcId="{CF353F62-8B7F-4FEF-B19C-EB7400D75812}" destId="{56D3775D-DB6A-4B5F-B6C4-ADF68217B670}" srcOrd="2" destOrd="0" parTransId="{3A212CB1-772D-42AE-99A3-65A79452F109}" sibTransId="{53A18AE1-435C-4A76-B7D0-9B8C9D59F54B}"/>
    <dgm:cxn modelId="{6C5D9CFE-D239-4C41-A81C-8367B083236C}" srcId="{CF353F62-8B7F-4FEF-B19C-EB7400D75812}" destId="{F6A0A79B-E127-4909-B96C-6DF4034A6C84}" srcOrd="0" destOrd="0" parTransId="{AE27BCBF-3F6C-4894-9594-5BCEB68BB73A}" sibTransId="{E8465536-6685-4C10-AD4D-022B0A89D101}"/>
    <dgm:cxn modelId="{E70A7A59-7FDE-42B1-9697-D0D7BAF8F51D}" type="presParOf" srcId="{3A5AEC00-9C7F-4960-A254-B72EB3B6F794}" destId="{81851A8D-B800-4C23-A6D5-490517D2B7F5}" srcOrd="0" destOrd="0" presId="urn:microsoft.com/office/officeart/2005/8/layout/hList1"/>
    <dgm:cxn modelId="{541BB38A-6816-498C-9662-76C82C6C994F}" type="presParOf" srcId="{81851A8D-B800-4C23-A6D5-490517D2B7F5}" destId="{B9676611-A4F6-4921-9658-FBA146C4990B}" srcOrd="0" destOrd="0" presId="urn:microsoft.com/office/officeart/2005/8/layout/hList1"/>
    <dgm:cxn modelId="{149BACAC-F696-4657-AA27-4143F793E3D4}" type="presParOf" srcId="{81851A8D-B800-4C23-A6D5-490517D2B7F5}" destId="{530F08BB-8275-421A-A59B-3AAA0D2EFE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E411A2-475A-4E1E-A434-B7686906AB2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F353F62-8B7F-4FEF-B19C-EB7400D75812}">
      <dgm:prSet phldrT="[Texto]"/>
      <dgm:spPr/>
      <dgm:t>
        <a:bodyPr/>
        <a:lstStyle/>
        <a:p>
          <a:pPr marL="88900" indent="-88900" algn="just"/>
          <a:r>
            <a:rPr lang="pt-BR" dirty="0"/>
            <a:t>5 - Da nova Portaria Geral </a:t>
          </a:r>
        </a:p>
      </dgm:t>
    </dgm:pt>
    <dgm:pt modelId="{447F442D-ABFC-4AA6-9F54-9D38BD5869B4}" type="parTrans" cxnId="{9480C3C5-CDDF-45A9-91E5-A1D6A3E7865A}">
      <dgm:prSet/>
      <dgm:spPr/>
      <dgm:t>
        <a:bodyPr/>
        <a:lstStyle/>
        <a:p>
          <a:endParaRPr lang="pt-BR"/>
        </a:p>
      </dgm:t>
    </dgm:pt>
    <dgm:pt modelId="{53DAC1D7-C3D1-4270-BC63-2AD36F9BB221}" type="sibTrans" cxnId="{9480C3C5-CDDF-45A9-91E5-A1D6A3E7865A}">
      <dgm:prSet/>
      <dgm:spPr/>
      <dgm:t>
        <a:bodyPr/>
        <a:lstStyle/>
        <a:p>
          <a:endParaRPr lang="pt-BR"/>
        </a:p>
      </dgm:t>
    </dgm:pt>
    <dgm:pt modelId="{F6A0A79B-E127-4909-B96C-6DF4034A6C84}">
      <dgm:prSet/>
      <dgm:spPr/>
      <dgm:t>
        <a:bodyPr/>
        <a:lstStyle/>
        <a:p>
          <a:pPr marL="88900" indent="-88900" algn="l"/>
          <a:r>
            <a:rPr lang="pt-BR" dirty="0"/>
            <a:t>Falta apenas incorporar compensação previdenciária na minuta</a:t>
          </a:r>
        </a:p>
      </dgm:t>
    </dgm:pt>
    <dgm:pt modelId="{AE27BCBF-3F6C-4894-9594-5BCEB68BB73A}" type="parTrans" cxnId="{6C5D9CFE-D239-4C41-A81C-8367B083236C}">
      <dgm:prSet/>
      <dgm:spPr/>
      <dgm:t>
        <a:bodyPr/>
        <a:lstStyle/>
        <a:p>
          <a:endParaRPr lang="pt-BR"/>
        </a:p>
      </dgm:t>
    </dgm:pt>
    <dgm:pt modelId="{E8465536-6685-4C10-AD4D-022B0A89D101}" type="sibTrans" cxnId="{6C5D9CFE-D239-4C41-A81C-8367B083236C}">
      <dgm:prSet/>
      <dgm:spPr/>
      <dgm:t>
        <a:bodyPr/>
        <a:lstStyle/>
        <a:p>
          <a:endParaRPr lang="pt-BR"/>
        </a:p>
      </dgm:t>
    </dgm:pt>
    <dgm:pt modelId="{2511C91E-D738-4DF2-B679-93E63402B842}">
      <dgm:prSet/>
      <dgm:spPr/>
      <dgm:t>
        <a:bodyPr/>
        <a:lstStyle/>
        <a:p>
          <a:pPr marL="88900" indent="-88900" algn="l"/>
          <a:r>
            <a:rPr lang="pt-BR" dirty="0"/>
            <a:t>280 artigos + art. dos 13 anexos, 190 páginas</a:t>
          </a:r>
        </a:p>
      </dgm:t>
    </dgm:pt>
    <dgm:pt modelId="{1D05C11A-2FA7-4BB0-A79C-D29C78AFD992}" type="parTrans" cxnId="{BD83034D-7071-4A30-BE2E-852E08EBDB1C}">
      <dgm:prSet/>
      <dgm:spPr/>
    </dgm:pt>
    <dgm:pt modelId="{A6F1BC7A-1895-403A-8A2D-FC1519F0D0B8}" type="sibTrans" cxnId="{BD83034D-7071-4A30-BE2E-852E08EBDB1C}">
      <dgm:prSet/>
      <dgm:spPr/>
    </dgm:pt>
    <dgm:pt modelId="{DD59BB32-53D5-421E-B486-F259D9762328}">
      <dgm:prSet/>
      <dgm:spPr/>
      <dgm:t>
        <a:bodyPr/>
        <a:lstStyle/>
        <a:p>
          <a:pPr marL="88900" indent="-88900" algn="l"/>
          <a:r>
            <a:rPr lang="pt-BR" dirty="0"/>
            <a:t>Fase </a:t>
          </a:r>
        </a:p>
      </dgm:t>
    </dgm:pt>
    <dgm:pt modelId="{3B3D3D4D-1335-4EE1-8B0F-F9898BE5979F}" type="parTrans" cxnId="{B9F3B90F-DCB2-44E8-832A-11FBECC79A73}">
      <dgm:prSet/>
      <dgm:spPr/>
    </dgm:pt>
    <dgm:pt modelId="{7E79D563-3E96-49D8-919C-BE8D7D63C3F0}" type="sibTrans" cxnId="{B9F3B90F-DCB2-44E8-832A-11FBECC79A73}">
      <dgm:prSet/>
      <dgm:spPr/>
    </dgm:pt>
    <dgm:pt modelId="{3A5AEC00-9C7F-4960-A254-B72EB3B6F794}" type="pres">
      <dgm:prSet presAssocID="{48E411A2-475A-4E1E-A434-B7686906AB2B}" presName="Name0" presStyleCnt="0">
        <dgm:presLayoutVars>
          <dgm:dir/>
          <dgm:animLvl val="lvl"/>
          <dgm:resizeHandles val="exact"/>
        </dgm:presLayoutVars>
      </dgm:prSet>
      <dgm:spPr/>
    </dgm:pt>
    <dgm:pt modelId="{81851A8D-B800-4C23-A6D5-490517D2B7F5}" type="pres">
      <dgm:prSet presAssocID="{CF353F62-8B7F-4FEF-B19C-EB7400D75812}" presName="composite" presStyleCnt="0"/>
      <dgm:spPr/>
    </dgm:pt>
    <dgm:pt modelId="{B9676611-A4F6-4921-9658-FBA146C4990B}" type="pres">
      <dgm:prSet presAssocID="{CF353F62-8B7F-4FEF-B19C-EB7400D7581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530F08BB-8275-421A-A59B-3AAA0D2EFE1C}" type="pres">
      <dgm:prSet presAssocID="{CF353F62-8B7F-4FEF-B19C-EB7400D7581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B9F3B90F-DCB2-44E8-832A-11FBECC79A73}" srcId="{CF353F62-8B7F-4FEF-B19C-EB7400D75812}" destId="{DD59BB32-53D5-421E-B486-F259D9762328}" srcOrd="2" destOrd="0" parTransId="{3B3D3D4D-1335-4EE1-8B0F-F9898BE5979F}" sibTransId="{7E79D563-3E96-49D8-919C-BE8D7D63C3F0}"/>
    <dgm:cxn modelId="{B74F405B-F11C-4C54-B336-9A1865994675}" type="presOf" srcId="{CF353F62-8B7F-4FEF-B19C-EB7400D75812}" destId="{B9676611-A4F6-4921-9658-FBA146C4990B}" srcOrd="0" destOrd="0" presId="urn:microsoft.com/office/officeart/2005/8/layout/hList1"/>
    <dgm:cxn modelId="{A81B5063-87D0-40F2-8FB4-419EB0D1959F}" type="presOf" srcId="{F6A0A79B-E127-4909-B96C-6DF4034A6C84}" destId="{530F08BB-8275-421A-A59B-3AAA0D2EFE1C}" srcOrd="0" destOrd="0" presId="urn:microsoft.com/office/officeart/2005/8/layout/hList1"/>
    <dgm:cxn modelId="{BD83034D-7071-4A30-BE2E-852E08EBDB1C}" srcId="{CF353F62-8B7F-4FEF-B19C-EB7400D75812}" destId="{2511C91E-D738-4DF2-B679-93E63402B842}" srcOrd="1" destOrd="0" parTransId="{1D05C11A-2FA7-4BB0-A79C-D29C78AFD992}" sibTransId="{A6F1BC7A-1895-403A-8A2D-FC1519F0D0B8}"/>
    <dgm:cxn modelId="{DAA0BBA0-0DB6-46F7-930D-76221C616FD8}" type="presOf" srcId="{2511C91E-D738-4DF2-B679-93E63402B842}" destId="{530F08BB-8275-421A-A59B-3AAA0D2EFE1C}" srcOrd="0" destOrd="1" presId="urn:microsoft.com/office/officeart/2005/8/layout/hList1"/>
    <dgm:cxn modelId="{E6EFCBA5-915A-4A82-AA69-7F6B5ECFD1B7}" type="presOf" srcId="{48E411A2-475A-4E1E-A434-B7686906AB2B}" destId="{3A5AEC00-9C7F-4960-A254-B72EB3B6F794}" srcOrd="0" destOrd="0" presId="urn:microsoft.com/office/officeart/2005/8/layout/hList1"/>
    <dgm:cxn modelId="{9480C3C5-CDDF-45A9-91E5-A1D6A3E7865A}" srcId="{48E411A2-475A-4E1E-A434-B7686906AB2B}" destId="{CF353F62-8B7F-4FEF-B19C-EB7400D75812}" srcOrd="0" destOrd="0" parTransId="{447F442D-ABFC-4AA6-9F54-9D38BD5869B4}" sibTransId="{53DAC1D7-C3D1-4270-BC63-2AD36F9BB221}"/>
    <dgm:cxn modelId="{94FAD6DB-7AAD-4D1F-8320-5BB26C7E0738}" type="presOf" srcId="{DD59BB32-53D5-421E-B486-F259D9762328}" destId="{530F08BB-8275-421A-A59B-3AAA0D2EFE1C}" srcOrd="0" destOrd="2" presId="urn:microsoft.com/office/officeart/2005/8/layout/hList1"/>
    <dgm:cxn modelId="{6C5D9CFE-D239-4C41-A81C-8367B083236C}" srcId="{CF353F62-8B7F-4FEF-B19C-EB7400D75812}" destId="{F6A0A79B-E127-4909-B96C-6DF4034A6C84}" srcOrd="0" destOrd="0" parTransId="{AE27BCBF-3F6C-4894-9594-5BCEB68BB73A}" sibTransId="{E8465536-6685-4C10-AD4D-022B0A89D101}"/>
    <dgm:cxn modelId="{E70A7A59-7FDE-42B1-9697-D0D7BAF8F51D}" type="presParOf" srcId="{3A5AEC00-9C7F-4960-A254-B72EB3B6F794}" destId="{81851A8D-B800-4C23-A6D5-490517D2B7F5}" srcOrd="0" destOrd="0" presId="urn:microsoft.com/office/officeart/2005/8/layout/hList1"/>
    <dgm:cxn modelId="{541BB38A-6816-498C-9662-76C82C6C994F}" type="presParOf" srcId="{81851A8D-B800-4C23-A6D5-490517D2B7F5}" destId="{B9676611-A4F6-4921-9658-FBA146C4990B}" srcOrd="0" destOrd="0" presId="urn:microsoft.com/office/officeart/2005/8/layout/hList1"/>
    <dgm:cxn modelId="{149BACAC-F696-4657-AA27-4143F793E3D4}" type="presParOf" srcId="{81851A8D-B800-4C23-A6D5-490517D2B7F5}" destId="{530F08BB-8275-421A-A59B-3AAA0D2EFE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8E411A2-475A-4E1E-A434-B7686906AB2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F353F62-8B7F-4FEF-B19C-EB7400D75812}">
      <dgm:prSet phldrT="[Texto]"/>
      <dgm:spPr/>
      <dgm:t>
        <a:bodyPr/>
        <a:lstStyle/>
        <a:p>
          <a:pPr marL="88900" indent="-88900" algn="just"/>
          <a:r>
            <a:rPr lang="pt-BR" dirty="0"/>
            <a:t>6 - O CRP na nova Portaria Geral </a:t>
          </a:r>
        </a:p>
      </dgm:t>
    </dgm:pt>
    <dgm:pt modelId="{447F442D-ABFC-4AA6-9F54-9D38BD5869B4}" type="parTrans" cxnId="{9480C3C5-CDDF-45A9-91E5-A1D6A3E7865A}">
      <dgm:prSet/>
      <dgm:spPr/>
      <dgm:t>
        <a:bodyPr/>
        <a:lstStyle/>
        <a:p>
          <a:endParaRPr lang="pt-BR"/>
        </a:p>
      </dgm:t>
    </dgm:pt>
    <dgm:pt modelId="{53DAC1D7-C3D1-4270-BC63-2AD36F9BB221}" type="sibTrans" cxnId="{9480C3C5-CDDF-45A9-91E5-A1D6A3E7865A}">
      <dgm:prSet/>
      <dgm:spPr/>
      <dgm:t>
        <a:bodyPr/>
        <a:lstStyle/>
        <a:p>
          <a:endParaRPr lang="pt-BR"/>
        </a:p>
      </dgm:t>
    </dgm:pt>
    <dgm:pt modelId="{F6A0A79B-E127-4909-B96C-6DF4034A6C84}">
      <dgm:prSet/>
      <dgm:spPr/>
      <dgm:t>
        <a:bodyPr/>
        <a:lstStyle/>
        <a:p>
          <a:pPr marL="88900" indent="-88900" algn="l"/>
          <a:r>
            <a:rPr lang="pt-BR" dirty="0"/>
            <a:t>Instituição do regime de previdência complementar</a:t>
          </a:r>
        </a:p>
      </dgm:t>
    </dgm:pt>
    <dgm:pt modelId="{AE27BCBF-3F6C-4894-9594-5BCEB68BB73A}" type="parTrans" cxnId="{6C5D9CFE-D239-4C41-A81C-8367B083236C}">
      <dgm:prSet/>
      <dgm:spPr/>
      <dgm:t>
        <a:bodyPr/>
        <a:lstStyle/>
        <a:p>
          <a:endParaRPr lang="pt-BR"/>
        </a:p>
      </dgm:t>
    </dgm:pt>
    <dgm:pt modelId="{E8465536-6685-4C10-AD4D-022B0A89D101}" type="sibTrans" cxnId="{6C5D9CFE-D239-4C41-A81C-8367B083236C}">
      <dgm:prSet/>
      <dgm:spPr/>
      <dgm:t>
        <a:bodyPr/>
        <a:lstStyle/>
        <a:p>
          <a:endParaRPr lang="pt-BR"/>
        </a:p>
      </dgm:t>
    </dgm:pt>
    <dgm:pt modelId="{F60CA756-0930-4191-B3E7-4702DACE5087}">
      <dgm:prSet/>
      <dgm:spPr/>
      <dgm:t>
        <a:bodyPr/>
        <a:lstStyle/>
        <a:p>
          <a:pPr marL="88900" indent="-88900" algn="l"/>
          <a:r>
            <a:rPr lang="pt-BR" dirty="0"/>
            <a:t>Operacionalização da Compensação Financeira</a:t>
          </a:r>
        </a:p>
      </dgm:t>
    </dgm:pt>
    <dgm:pt modelId="{C24B6287-CAC4-4C24-960C-9D58B797F0A5}" type="parTrans" cxnId="{13A9F99E-4AB7-4490-8D1B-217A80C3FFDD}">
      <dgm:prSet/>
      <dgm:spPr/>
      <dgm:t>
        <a:bodyPr/>
        <a:lstStyle/>
        <a:p>
          <a:endParaRPr lang="pt-BR"/>
        </a:p>
      </dgm:t>
    </dgm:pt>
    <dgm:pt modelId="{36CF0103-A4AD-4C2A-AB49-BEAB523623B5}" type="sibTrans" cxnId="{13A9F99E-4AB7-4490-8D1B-217A80C3FFDD}">
      <dgm:prSet/>
      <dgm:spPr/>
      <dgm:t>
        <a:bodyPr/>
        <a:lstStyle/>
        <a:p>
          <a:endParaRPr lang="pt-BR"/>
        </a:p>
      </dgm:t>
    </dgm:pt>
    <dgm:pt modelId="{A1E3A6BB-6916-4755-91A9-6CD79AFCE75C}">
      <dgm:prSet/>
      <dgm:spPr/>
      <dgm:t>
        <a:bodyPr/>
        <a:lstStyle/>
        <a:p>
          <a:pPr marL="88900" indent="-88900" algn="l"/>
          <a:r>
            <a:rPr lang="pt-BR" dirty="0" err="1"/>
            <a:t>eSocial</a:t>
          </a:r>
          <a:endParaRPr lang="pt-BR" dirty="0"/>
        </a:p>
      </dgm:t>
    </dgm:pt>
    <dgm:pt modelId="{2CB9D123-377C-4809-ADD4-5CF6EBA07040}" type="parTrans" cxnId="{38E51FA4-E66D-4AAC-BB5D-0ABA4A813E6E}">
      <dgm:prSet/>
      <dgm:spPr/>
      <dgm:t>
        <a:bodyPr/>
        <a:lstStyle/>
        <a:p>
          <a:endParaRPr lang="pt-BR"/>
        </a:p>
      </dgm:t>
    </dgm:pt>
    <dgm:pt modelId="{2E196102-0367-4F41-90DA-A60D35B9B453}" type="sibTrans" cxnId="{38E51FA4-E66D-4AAC-BB5D-0ABA4A813E6E}">
      <dgm:prSet/>
      <dgm:spPr/>
      <dgm:t>
        <a:bodyPr/>
        <a:lstStyle/>
        <a:p>
          <a:endParaRPr lang="pt-BR"/>
        </a:p>
      </dgm:t>
    </dgm:pt>
    <dgm:pt modelId="{BA2DFCEB-FD64-4101-A1CB-6B1CBD309D98}">
      <dgm:prSet/>
      <dgm:spPr/>
      <dgm:t>
        <a:bodyPr/>
        <a:lstStyle/>
        <a:p>
          <a:pPr marL="88900" indent="-88900" algn="l"/>
          <a:r>
            <a:rPr lang="pt-BR" dirty="0"/>
            <a:t>Certificação de dirigentes</a:t>
          </a:r>
        </a:p>
      </dgm:t>
    </dgm:pt>
    <dgm:pt modelId="{24F3D307-86F6-4953-9DE9-E1ECA6842028}" type="parTrans" cxnId="{4267EA3B-F04E-464B-83F7-5A0C62CF142D}">
      <dgm:prSet/>
      <dgm:spPr/>
      <dgm:t>
        <a:bodyPr/>
        <a:lstStyle/>
        <a:p>
          <a:endParaRPr lang="pt-BR"/>
        </a:p>
      </dgm:t>
    </dgm:pt>
    <dgm:pt modelId="{02EE9825-6FED-414A-9C1C-8294FE52F329}" type="sibTrans" cxnId="{4267EA3B-F04E-464B-83F7-5A0C62CF142D}">
      <dgm:prSet/>
      <dgm:spPr/>
      <dgm:t>
        <a:bodyPr/>
        <a:lstStyle/>
        <a:p>
          <a:endParaRPr lang="pt-BR"/>
        </a:p>
      </dgm:t>
    </dgm:pt>
    <dgm:pt modelId="{3A5AEC00-9C7F-4960-A254-B72EB3B6F794}" type="pres">
      <dgm:prSet presAssocID="{48E411A2-475A-4E1E-A434-B7686906AB2B}" presName="Name0" presStyleCnt="0">
        <dgm:presLayoutVars>
          <dgm:dir/>
          <dgm:animLvl val="lvl"/>
          <dgm:resizeHandles val="exact"/>
        </dgm:presLayoutVars>
      </dgm:prSet>
      <dgm:spPr/>
    </dgm:pt>
    <dgm:pt modelId="{81851A8D-B800-4C23-A6D5-490517D2B7F5}" type="pres">
      <dgm:prSet presAssocID="{CF353F62-8B7F-4FEF-B19C-EB7400D75812}" presName="composite" presStyleCnt="0"/>
      <dgm:spPr/>
    </dgm:pt>
    <dgm:pt modelId="{B9676611-A4F6-4921-9658-FBA146C4990B}" type="pres">
      <dgm:prSet presAssocID="{CF353F62-8B7F-4FEF-B19C-EB7400D7581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530F08BB-8275-421A-A59B-3AAA0D2EFE1C}" type="pres">
      <dgm:prSet presAssocID="{CF353F62-8B7F-4FEF-B19C-EB7400D7581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4267EA3B-F04E-464B-83F7-5A0C62CF142D}" srcId="{CF353F62-8B7F-4FEF-B19C-EB7400D75812}" destId="{BA2DFCEB-FD64-4101-A1CB-6B1CBD309D98}" srcOrd="3" destOrd="0" parTransId="{24F3D307-86F6-4953-9DE9-E1ECA6842028}" sibTransId="{02EE9825-6FED-414A-9C1C-8294FE52F329}"/>
    <dgm:cxn modelId="{B74F405B-F11C-4C54-B336-9A1865994675}" type="presOf" srcId="{CF353F62-8B7F-4FEF-B19C-EB7400D75812}" destId="{B9676611-A4F6-4921-9658-FBA146C4990B}" srcOrd="0" destOrd="0" presId="urn:microsoft.com/office/officeart/2005/8/layout/hList1"/>
    <dgm:cxn modelId="{A81B5063-87D0-40F2-8FB4-419EB0D1959F}" type="presOf" srcId="{F6A0A79B-E127-4909-B96C-6DF4034A6C84}" destId="{530F08BB-8275-421A-A59B-3AAA0D2EFE1C}" srcOrd="0" destOrd="0" presId="urn:microsoft.com/office/officeart/2005/8/layout/hList1"/>
    <dgm:cxn modelId="{13A9F99E-4AB7-4490-8D1B-217A80C3FFDD}" srcId="{CF353F62-8B7F-4FEF-B19C-EB7400D75812}" destId="{F60CA756-0930-4191-B3E7-4702DACE5087}" srcOrd="1" destOrd="0" parTransId="{C24B6287-CAC4-4C24-960C-9D58B797F0A5}" sibTransId="{36CF0103-A4AD-4C2A-AB49-BEAB523623B5}"/>
    <dgm:cxn modelId="{38E51FA4-E66D-4AAC-BB5D-0ABA4A813E6E}" srcId="{CF353F62-8B7F-4FEF-B19C-EB7400D75812}" destId="{A1E3A6BB-6916-4755-91A9-6CD79AFCE75C}" srcOrd="2" destOrd="0" parTransId="{2CB9D123-377C-4809-ADD4-5CF6EBA07040}" sibTransId="{2E196102-0367-4F41-90DA-A60D35B9B453}"/>
    <dgm:cxn modelId="{E6EFCBA5-915A-4A82-AA69-7F6B5ECFD1B7}" type="presOf" srcId="{48E411A2-475A-4E1E-A434-B7686906AB2B}" destId="{3A5AEC00-9C7F-4960-A254-B72EB3B6F794}" srcOrd="0" destOrd="0" presId="urn:microsoft.com/office/officeart/2005/8/layout/hList1"/>
    <dgm:cxn modelId="{B6F634B5-AF39-45F2-8FF3-3C2EC733EC67}" type="presOf" srcId="{A1E3A6BB-6916-4755-91A9-6CD79AFCE75C}" destId="{530F08BB-8275-421A-A59B-3AAA0D2EFE1C}" srcOrd="0" destOrd="2" presId="urn:microsoft.com/office/officeart/2005/8/layout/hList1"/>
    <dgm:cxn modelId="{9480C3C5-CDDF-45A9-91E5-A1D6A3E7865A}" srcId="{48E411A2-475A-4E1E-A434-B7686906AB2B}" destId="{CF353F62-8B7F-4FEF-B19C-EB7400D75812}" srcOrd="0" destOrd="0" parTransId="{447F442D-ABFC-4AA6-9F54-9D38BD5869B4}" sibTransId="{53DAC1D7-C3D1-4270-BC63-2AD36F9BB221}"/>
    <dgm:cxn modelId="{F98BF2D2-F56C-4FD2-8474-D361C5592460}" type="presOf" srcId="{F60CA756-0930-4191-B3E7-4702DACE5087}" destId="{530F08BB-8275-421A-A59B-3AAA0D2EFE1C}" srcOrd="0" destOrd="1" presId="urn:microsoft.com/office/officeart/2005/8/layout/hList1"/>
    <dgm:cxn modelId="{F1C30BE8-A5E8-4765-80D2-2513B52886BE}" type="presOf" srcId="{BA2DFCEB-FD64-4101-A1CB-6B1CBD309D98}" destId="{530F08BB-8275-421A-A59B-3AAA0D2EFE1C}" srcOrd="0" destOrd="3" presId="urn:microsoft.com/office/officeart/2005/8/layout/hList1"/>
    <dgm:cxn modelId="{6C5D9CFE-D239-4C41-A81C-8367B083236C}" srcId="{CF353F62-8B7F-4FEF-B19C-EB7400D75812}" destId="{F6A0A79B-E127-4909-B96C-6DF4034A6C84}" srcOrd="0" destOrd="0" parTransId="{AE27BCBF-3F6C-4894-9594-5BCEB68BB73A}" sibTransId="{E8465536-6685-4C10-AD4D-022B0A89D101}"/>
    <dgm:cxn modelId="{E70A7A59-7FDE-42B1-9697-D0D7BAF8F51D}" type="presParOf" srcId="{3A5AEC00-9C7F-4960-A254-B72EB3B6F794}" destId="{81851A8D-B800-4C23-A6D5-490517D2B7F5}" srcOrd="0" destOrd="0" presId="urn:microsoft.com/office/officeart/2005/8/layout/hList1"/>
    <dgm:cxn modelId="{541BB38A-6816-498C-9662-76C82C6C994F}" type="presParOf" srcId="{81851A8D-B800-4C23-A6D5-490517D2B7F5}" destId="{B9676611-A4F6-4921-9658-FBA146C4990B}" srcOrd="0" destOrd="0" presId="urn:microsoft.com/office/officeart/2005/8/layout/hList1"/>
    <dgm:cxn modelId="{149BACAC-F696-4657-AA27-4143F793E3D4}" type="presParOf" srcId="{81851A8D-B800-4C23-A6D5-490517D2B7F5}" destId="{530F08BB-8275-421A-A59B-3AAA0D2EFE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E411A2-475A-4E1E-A434-B7686906AB2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F353F62-8B7F-4FEF-B19C-EB7400D75812}">
      <dgm:prSet phldrT="[Texto]"/>
      <dgm:spPr/>
      <dgm:t>
        <a:bodyPr/>
        <a:lstStyle/>
        <a:p>
          <a:pPr marL="88900" indent="-88900" algn="just"/>
          <a:r>
            <a:rPr lang="pt-BR" dirty="0"/>
            <a:t>7 - Dos limites de contribuição na nova Portaria Geral </a:t>
          </a:r>
        </a:p>
      </dgm:t>
    </dgm:pt>
    <dgm:pt modelId="{447F442D-ABFC-4AA6-9F54-9D38BD5869B4}" type="parTrans" cxnId="{9480C3C5-CDDF-45A9-91E5-A1D6A3E7865A}">
      <dgm:prSet/>
      <dgm:spPr/>
      <dgm:t>
        <a:bodyPr/>
        <a:lstStyle/>
        <a:p>
          <a:endParaRPr lang="pt-BR"/>
        </a:p>
      </dgm:t>
    </dgm:pt>
    <dgm:pt modelId="{53DAC1D7-C3D1-4270-BC63-2AD36F9BB221}" type="sibTrans" cxnId="{9480C3C5-CDDF-45A9-91E5-A1D6A3E7865A}">
      <dgm:prSet/>
      <dgm:spPr/>
      <dgm:t>
        <a:bodyPr/>
        <a:lstStyle/>
        <a:p>
          <a:endParaRPr lang="pt-BR"/>
        </a:p>
      </dgm:t>
    </dgm:pt>
    <dgm:pt modelId="{F6A0A79B-E127-4909-B96C-6DF4034A6C84}">
      <dgm:prSet/>
      <dgm:spPr/>
      <dgm:t>
        <a:bodyPr/>
        <a:lstStyle/>
        <a:p>
          <a:pPr marL="88900" indent="-88900" algn="l"/>
          <a:r>
            <a:rPr lang="pt-BR" dirty="0"/>
            <a:t>Se tiver </a:t>
          </a:r>
          <a:r>
            <a:rPr lang="pt-BR" dirty="0" err="1"/>
            <a:t>deficit</a:t>
          </a:r>
          <a:r>
            <a:rPr lang="pt-BR" dirty="0"/>
            <a:t>: 14% ou em caso de progressivas resultado financeiro das bases x alíquotas servidores, aposentados e pensionistas deve ser = ou &gt; ao que seria arrecadado com 14%</a:t>
          </a:r>
        </a:p>
      </dgm:t>
    </dgm:pt>
    <dgm:pt modelId="{AE27BCBF-3F6C-4894-9594-5BCEB68BB73A}" type="parTrans" cxnId="{6C5D9CFE-D239-4C41-A81C-8367B083236C}">
      <dgm:prSet/>
      <dgm:spPr/>
      <dgm:t>
        <a:bodyPr/>
        <a:lstStyle/>
        <a:p>
          <a:endParaRPr lang="pt-BR"/>
        </a:p>
      </dgm:t>
    </dgm:pt>
    <dgm:pt modelId="{E8465536-6685-4C10-AD4D-022B0A89D101}" type="sibTrans" cxnId="{6C5D9CFE-D239-4C41-A81C-8367B083236C}">
      <dgm:prSet/>
      <dgm:spPr/>
      <dgm:t>
        <a:bodyPr/>
        <a:lstStyle/>
        <a:p>
          <a:endParaRPr lang="pt-BR"/>
        </a:p>
      </dgm:t>
    </dgm:pt>
    <dgm:pt modelId="{2511C91E-D738-4DF2-B679-93E63402B842}">
      <dgm:prSet/>
      <dgm:spPr/>
      <dgm:t>
        <a:bodyPr/>
        <a:lstStyle/>
        <a:p>
          <a:pPr marL="88900" indent="-88900" algn="l"/>
          <a:r>
            <a:rPr lang="pt-BR" dirty="0"/>
            <a:t>Se não tiver </a:t>
          </a:r>
          <a:r>
            <a:rPr lang="pt-BR" dirty="0" err="1"/>
            <a:t>deficit</a:t>
          </a:r>
          <a:r>
            <a:rPr lang="pt-BR" dirty="0"/>
            <a:t>: alíquota uniforme ou as progressivas devem gerar arrecadação = ou &gt; ao que seria arrecadado caso fossem implementadas alíquotas/bases iguais as do RGPS</a:t>
          </a:r>
        </a:p>
      </dgm:t>
    </dgm:pt>
    <dgm:pt modelId="{1D05C11A-2FA7-4BB0-A79C-D29C78AFD992}" type="parTrans" cxnId="{BD83034D-7071-4A30-BE2E-852E08EBDB1C}">
      <dgm:prSet/>
      <dgm:spPr/>
    </dgm:pt>
    <dgm:pt modelId="{A6F1BC7A-1895-403A-8A2D-FC1519F0D0B8}" type="sibTrans" cxnId="{BD83034D-7071-4A30-BE2E-852E08EBDB1C}">
      <dgm:prSet/>
      <dgm:spPr/>
    </dgm:pt>
    <dgm:pt modelId="{3A5AEC00-9C7F-4960-A254-B72EB3B6F794}" type="pres">
      <dgm:prSet presAssocID="{48E411A2-475A-4E1E-A434-B7686906AB2B}" presName="Name0" presStyleCnt="0">
        <dgm:presLayoutVars>
          <dgm:dir/>
          <dgm:animLvl val="lvl"/>
          <dgm:resizeHandles val="exact"/>
        </dgm:presLayoutVars>
      </dgm:prSet>
      <dgm:spPr/>
    </dgm:pt>
    <dgm:pt modelId="{81851A8D-B800-4C23-A6D5-490517D2B7F5}" type="pres">
      <dgm:prSet presAssocID="{CF353F62-8B7F-4FEF-B19C-EB7400D75812}" presName="composite" presStyleCnt="0"/>
      <dgm:spPr/>
    </dgm:pt>
    <dgm:pt modelId="{B9676611-A4F6-4921-9658-FBA146C4990B}" type="pres">
      <dgm:prSet presAssocID="{CF353F62-8B7F-4FEF-B19C-EB7400D7581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530F08BB-8275-421A-A59B-3AAA0D2EFE1C}" type="pres">
      <dgm:prSet presAssocID="{CF353F62-8B7F-4FEF-B19C-EB7400D7581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B74F405B-F11C-4C54-B336-9A1865994675}" type="presOf" srcId="{CF353F62-8B7F-4FEF-B19C-EB7400D75812}" destId="{B9676611-A4F6-4921-9658-FBA146C4990B}" srcOrd="0" destOrd="0" presId="urn:microsoft.com/office/officeart/2005/8/layout/hList1"/>
    <dgm:cxn modelId="{A81B5063-87D0-40F2-8FB4-419EB0D1959F}" type="presOf" srcId="{F6A0A79B-E127-4909-B96C-6DF4034A6C84}" destId="{530F08BB-8275-421A-A59B-3AAA0D2EFE1C}" srcOrd="0" destOrd="0" presId="urn:microsoft.com/office/officeart/2005/8/layout/hList1"/>
    <dgm:cxn modelId="{BD83034D-7071-4A30-BE2E-852E08EBDB1C}" srcId="{CF353F62-8B7F-4FEF-B19C-EB7400D75812}" destId="{2511C91E-D738-4DF2-B679-93E63402B842}" srcOrd="1" destOrd="0" parTransId="{1D05C11A-2FA7-4BB0-A79C-D29C78AFD992}" sibTransId="{A6F1BC7A-1895-403A-8A2D-FC1519F0D0B8}"/>
    <dgm:cxn modelId="{DAA0BBA0-0DB6-46F7-930D-76221C616FD8}" type="presOf" srcId="{2511C91E-D738-4DF2-B679-93E63402B842}" destId="{530F08BB-8275-421A-A59B-3AAA0D2EFE1C}" srcOrd="0" destOrd="1" presId="urn:microsoft.com/office/officeart/2005/8/layout/hList1"/>
    <dgm:cxn modelId="{E6EFCBA5-915A-4A82-AA69-7F6B5ECFD1B7}" type="presOf" srcId="{48E411A2-475A-4E1E-A434-B7686906AB2B}" destId="{3A5AEC00-9C7F-4960-A254-B72EB3B6F794}" srcOrd="0" destOrd="0" presId="urn:microsoft.com/office/officeart/2005/8/layout/hList1"/>
    <dgm:cxn modelId="{9480C3C5-CDDF-45A9-91E5-A1D6A3E7865A}" srcId="{48E411A2-475A-4E1E-A434-B7686906AB2B}" destId="{CF353F62-8B7F-4FEF-B19C-EB7400D75812}" srcOrd="0" destOrd="0" parTransId="{447F442D-ABFC-4AA6-9F54-9D38BD5869B4}" sibTransId="{53DAC1D7-C3D1-4270-BC63-2AD36F9BB221}"/>
    <dgm:cxn modelId="{6C5D9CFE-D239-4C41-A81C-8367B083236C}" srcId="{CF353F62-8B7F-4FEF-B19C-EB7400D75812}" destId="{F6A0A79B-E127-4909-B96C-6DF4034A6C84}" srcOrd="0" destOrd="0" parTransId="{AE27BCBF-3F6C-4894-9594-5BCEB68BB73A}" sibTransId="{E8465536-6685-4C10-AD4D-022B0A89D101}"/>
    <dgm:cxn modelId="{E70A7A59-7FDE-42B1-9697-D0D7BAF8F51D}" type="presParOf" srcId="{3A5AEC00-9C7F-4960-A254-B72EB3B6F794}" destId="{81851A8D-B800-4C23-A6D5-490517D2B7F5}" srcOrd="0" destOrd="0" presId="urn:microsoft.com/office/officeart/2005/8/layout/hList1"/>
    <dgm:cxn modelId="{541BB38A-6816-498C-9662-76C82C6C994F}" type="presParOf" srcId="{81851A8D-B800-4C23-A6D5-490517D2B7F5}" destId="{B9676611-A4F6-4921-9658-FBA146C4990B}" srcOrd="0" destOrd="0" presId="urn:microsoft.com/office/officeart/2005/8/layout/hList1"/>
    <dgm:cxn modelId="{149BACAC-F696-4657-AA27-4143F793E3D4}" type="presParOf" srcId="{81851A8D-B800-4C23-A6D5-490517D2B7F5}" destId="{530F08BB-8275-421A-A59B-3AAA0D2EFE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8E411A2-475A-4E1E-A434-B7686906AB2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F353F62-8B7F-4FEF-B19C-EB7400D75812}">
      <dgm:prSet phldrT="[Texto]"/>
      <dgm:spPr/>
      <dgm:t>
        <a:bodyPr/>
        <a:lstStyle/>
        <a:p>
          <a:pPr marL="88900" indent="-88900" algn="just"/>
          <a:r>
            <a:rPr lang="pt-BR" dirty="0"/>
            <a:t>8 – Da PEC 32/2020 – Reforma Administrativa</a:t>
          </a:r>
        </a:p>
      </dgm:t>
    </dgm:pt>
    <dgm:pt modelId="{447F442D-ABFC-4AA6-9F54-9D38BD5869B4}" type="parTrans" cxnId="{9480C3C5-CDDF-45A9-91E5-A1D6A3E7865A}">
      <dgm:prSet/>
      <dgm:spPr/>
      <dgm:t>
        <a:bodyPr/>
        <a:lstStyle/>
        <a:p>
          <a:endParaRPr lang="pt-BR"/>
        </a:p>
      </dgm:t>
    </dgm:pt>
    <dgm:pt modelId="{53DAC1D7-C3D1-4270-BC63-2AD36F9BB221}" type="sibTrans" cxnId="{9480C3C5-CDDF-45A9-91E5-A1D6A3E7865A}">
      <dgm:prSet/>
      <dgm:spPr/>
      <dgm:t>
        <a:bodyPr/>
        <a:lstStyle/>
        <a:p>
          <a:endParaRPr lang="pt-BR"/>
        </a:p>
      </dgm:t>
    </dgm:pt>
    <dgm:pt modelId="{F6A0A79B-E127-4909-B96C-6DF4034A6C84}">
      <dgm:prSet/>
      <dgm:spPr/>
      <dgm:t>
        <a:bodyPr/>
        <a:lstStyle/>
        <a:p>
          <a:pPr marL="88900" indent="-88900" algn="l"/>
          <a:r>
            <a:rPr lang="pt-BR" dirty="0"/>
            <a:t>Substitutivo aprovado em 23/09/2021</a:t>
          </a:r>
        </a:p>
      </dgm:t>
    </dgm:pt>
    <dgm:pt modelId="{AE27BCBF-3F6C-4894-9594-5BCEB68BB73A}" type="parTrans" cxnId="{6C5D9CFE-D239-4C41-A81C-8367B083236C}">
      <dgm:prSet/>
      <dgm:spPr/>
      <dgm:t>
        <a:bodyPr/>
        <a:lstStyle/>
        <a:p>
          <a:endParaRPr lang="pt-BR"/>
        </a:p>
      </dgm:t>
    </dgm:pt>
    <dgm:pt modelId="{E8465536-6685-4C10-AD4D-022B0A89D101}" type="sibTrans" cxnId="{6C5D9CFE-D239-4C41-A81C-8367B083236C}">
      <dgm:prSet/>
      <dgm:spPr/>
      <dgm:t>
        <a:bodyPr/>
        <a:lstStyle/>
        <a:p>
          <a:endParaRPr lang="pt-BR"/>
        </a:p>
      </dgm:t>
    </dgm:pt>
    <dgm:pt modelId="{68A3D8C1-D63D-404F-9CCA-C7C69AE041A5}">
      <dgm:prSet/>
      <dgm:spPr/>
      <dgm:t>
        <a:bodyPr/>
        <a:lstStyle/>
        <a:p>
          <a:pPr marL="88900" indent="-88900" algn="l"/>
          <a:r>
            <a:rPr lang="pt-BR" dirty="0"/>
            <a:t>Lei não poderá prever a cassação de aposentadoria como hipótese de sanção administrativa (art. 40, § 10-A)</a:t>
          </a:r>
        </a:p>
      </dgm:t>
    </dgm:pt>
    <dgm:pt modelId="{9C676CD9-AAD8-4A36-9A33-AACF6CE68DDF}" type="parTrans" cxnId="{ACB44059-8CF2-4195-889E-4DFE5589F96B}">
      <dgm:prSet/>
      <dgm:spPr/>
      <dgm:t>
        <a:bodyPr/>
        <a:lstStyle/>
        <a:p>
          <a:endParaRPr lang="pt-BR"/>
        </a:p>
      </dgm:t>
    </dgm:pt>
    <dgm:pt modelId="{2164C3FF-DCA2-4C7F-BD62-85F2CAB35F10}" type="sibTrans" cxnId="{ACB44059-8CF2-4195-889E-4DFE5589F96B}">
      <dgm:prSet/>
      <dgm:spPr/>
      <dgm:t>
        <a:bodyPr/>
        <a:lstStyle/>
        <a:p>
          <a:endParaRPr lang="pt-BR"/>
        </a:p>
      </dgm:t>
    </dgm:pt>
    <dgm:pt modelId="{8B2509B5-2817-4F33-BF83-5682302A718E}">
      <dgm:prSet/>
      <dgm:spPr/>
      <dgm:t>
        <a:bodyPr/>
        <a:lstStyle/>
        <a:p>
          <a:pPr marL="88900" indent="-88900" algn="l"/>
          <a:r>
            <a:rPr lang="pt-BR" dirty="0"/>
            <a:t>Aposentadoria compulsória e extinção do vinculo a todos empregados públicos (art. 201, § 16)</a:t>
          </a:r>
        </a:p>
      </dgm:t>
    </dgm:pt>
    <dgm:pt modelId="{AEA51930-4D9B-492E-8BD7-D9D42D48CE76}" type="parTrans" cxnId="{01264A8C-AD77-40BA-B5E1-DE141CF5104C}">
      <dgm:prSet/>
      <dgm:spPr/>
    </dgm:pt>
    <dgm:pt modelId="{1090E965-14D3-4581-A529-17A79E3AA1F6}" type="sibTrans" cxnId="{01264A8C-AD77-40BA-B5E1-DE141CF5104C}">
      <dgm:prSet/>
      <dgm:spPr/>
    </dgm:pt>
    <dgm:pt modelId="{6EF7CE9F-A0B0-405F-84FE-0808E6CAA797}">
      <dgm:prSet/>
      <dgm:spPr/>
      <dgm:t>
        <a:bodyPr/>
        <a:lstStyle/>
        <a:p>
          <a:pPr marL="88900" indent="-88900" algn="l"/>
          <a:r>
            <a:rPr lang="pt-BR" dirty="0"/>
            <a:t>Pensão por morte dos policiais em atividade (art. 40, § 7º e § 6º do art. 10)</a:t>
          </a:r>
        </a:p>
      </dgm:t>
    </dgm:pt>
    <dgm:pt modelId="{08D078D6-B077-483F-AF1B-590517F47734}" type="parTrans" cxnId="{34FF811F-2EF8-4459-A9DC-3552FB533820}">
      <dgm:prSet/>
      <dgm:spPr/>
    </dgm:pt>
    <dgm:pt modelId="{3CBC3C49-FF7B-4AEF-8C38-393374B9BB7F}" type="sibTrans" cxnId="{34FF811F-2EF8-4459-A9DC-3552FB533820}">
      <dgm:prSet/>
      <dgm:spPr/>
    </dgm:pt>
    <dgm:pt modelId="{6F5A9DDE-20F0-4002-9BA2-E454DFC37EC7}">
      <dgm:prSet/>
      <dgm:spPr/>
      <dgm:t>
        <a:bodyPr/>
        <a:lstStyle/>
        <a:p>
          <a:pPr marL="88900" indent="-88900" algn="l"/>
          <a:r>
            <a:rPr lang="pt-BR" dirty="0"/>
            <a:t>Aposentadoria c/ integralidade/paridade aos policiais federais que ingressaram antes da EC 103;</a:t>
          </a:r>
        </a:p>
      </dgm:t>
    </dgm:pt>
    <dgm:pt modelId="{2E08247F-9F6B-4157-A185-F3192450C9F3}" type="parTrans" cxnId="{61B955D7-EF88-4029-836D-BD2F11884E36}">
      <dgm:prSet/>
      <dgm:spPr/>
    </dgm:pt>
    <dgm:pt modelId="{0A2AA7CB-B841-4D65-A3B1-43B551C5945A}" type="sibTrans" cxnId="{61B955D7-EF88-4029-836D-BD2F11884E36}">
      <dgm:prSet/>
      <dgm:spPr/>
    </dgm:pt>
    <dgm:pt modelId="{761FACE7-2F30-4FD5-89FE-0488ABD5A8CA}">
      <dgm:prSet/>
      <dgm:spPr/>
      <dgm:t>
        <a:bodyPr/>
        <a:lstStyle/>
        <a:p>
          <a:pPr marL="88900" indent="-88900" algn="l"/>
          <a:endParaRPr lang="pt-BR" dirty="0"/>
        </a:p>
      </dgm:t>
    </dgm:pt>
    <dgm:pt modelId="{F320B552-BE99-43FB-80E8-C1F87D38C429}" type="parTrans" cxnId="{7AB055E8-E0FB-41FD-B5E8-8EDD338CFEB9}">
      <dgm:prSet/>
      <dgm:spPr/>
    </dgm:pt>
    <dgm:pt modelId="{E6DE3CED-31E3-4A58-97D9-D1D412D18ACC}" type="sibTrans" cxnId="{7AB055E8-E0FB-41FD-B5E8-8EDD338CFEB9}">
      <dgm:prSet/>
      <dgm:spPr/>
    </dgm:pt>
    <dgm:pt modelId="{3A5AEC00-9C7F-4960-A254-B72EB3B6F794}" type="pres">
      <dgm:prSet presAssocID="{48E411A2-475A-4E1E-A434-B7686906AB2B}" presName="Name0" presStyleCnt="0">
        <dgm:presLayoutVars>
          <dgm:dir/>
          <dgm:animLvl val="lvl"/>
          <dgm:resizeHandles val="exact"/>
        </dgm:presLayoutVars>
      </dgm:prSet>
      <dgm:spPr/>
    </dgm:pt>
    <dgm:pt modelId="{81851A8D-B800-4C23-A6D5-490517D2B7F5}" type="pres">
      <dgm:prSet presAssocID="{CF353F62-8B7F-4FEF-B19C-EB7400D75812}" presName="composite" presStyleCnt="0"/>
      <dgm:spPr/>
    </dgm:pt>
    <dgm:pt modelId="{B9676611-A4F6-4921-9658-FBA146C4990B}" type="pres">
      <dgm:prSet presAssocID="{CF353F62-8B7F-4FEF-B19C-EB7400D7581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530F08BB-8275-421A-A59B-3AAA0D2EFE1C}" type="pres">
      <dgm:prSet presAssocID="{CF353F62-8B7F-4FEF-B19C-EB7400D7581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69DF8E01-B41C-4EEF-B35E-CE7C1A4918C6}" type="presOf" srcId="{6F5A9DDE-20F0-4002-9BA2-E454DFC37EC7}" destId="{530F08BB-8275-421A-A59B-3AAA0D2EFE1C}" srcOrd="0" destOrd="4" presId="urn:microsoft.com/office/officeart/2005/8/layout/hList1"/>
    <dgm:cxn modelId="{34FF811F-2EF8-4459-A9DC-3552FB533820}" srcId="{CF353F62-8B7F-4FEF-B19C-EB7400D75812}" destId="{6EF7CE9F-A0B0-405F-84FE-0808E6CAA797}" srcOrd="1" destOrd="0" parTransId="{08D078D6-B077-483F-AF1B-590517F47734}" sibTransId="{3CBC3C49-FF7B-4AEF-8C38-393374B9BB7F}"/>
    <dgm:cxn modelId="{44CA3F33-70C4-4966-9E78-E63349EB4866}" type="presOf" srcId="{8B2509B5-2817-4F33-BF83-5682302A718E}" destId="{530F08BB-8275-421A-A59B-3AAA0D2EFE1C}" srcOrd="0" destOrd="3" presId="urn:microsoft.com/office/officeart/2005/8/layout/hList1"/>
    <dgm:cxn modelId="{B74F405B-F11C-4C54-B336-9A1865994675}" type="presOf" srcId="{CF353F62-8B7F-4FEF-B19C-EB7400D75812}" destId="{B9676611-A4F6-4921-9658-FBA146C4990B}" srcOrd="0" destOrd="0" presId="urn:microsoft.com/office/officeart/2005/8/layout/hList1"/>
    <dgm:cxn modelId="{A81B5063-87D0-40F2-8FB4-419EB0D1959F}" type="presOf" srcId="{F6A0A79B-E127-4909-B96C-6DF4034A6C84}" destId="{530F08BB-8275-421A-A59B-3AAA0D2EFE1C}" srcOrd="0" destOrd="0" presId="urn:microsoft.com/office/officeart/2005/8/layout/hList1"/>
    <dgm:cxn modelId="{D2540D4D-D2AE-48B3-BE52-3EAACDC847BC}" type="presOf" srcId="{6EF7CE9F-A0B0-405F-84FE-0808E6CAA797}" destId="{530F08BB-8275-421A-A59B-3AAA0D2EFE1C}" srcOrd="0" destOrd="1" presId="urn:microsoft.com/office/officeart/2005/8/layout/hList1"/>
    <dgm:cxn modelId="{E3EF3878-CADF-429C-A042-D15571DD2ABF}" type="presOf" srcId="{761FACE7-2F30-4FD5-89FE-0488ABD5A8CA}" destId="{530F08BB-8275-421A-A59B-3AAA0D2EFE1C}" srcOrd="0" destOrd="5" presId="urn:microsoft.com/office/officeart/2005/8/layout/hList1"/>
    <dgm:cxn modelId="{ACB44059-8CF2-4195-889E-4DFE5589F96B}" srcId="{CF353F62-8B7F-4FEF-B19C-EB7400D75812}" destId="{68A3D8C1-D63D-404F-9CCA-C7C69AE041A5}" srcOrd="2" destOrd="0" parTransId="{9C676CD9-AAD8-4A36-9A33-AACF6CE68DDF}" sibTransId="{2164C3FF-DCA2-4C7F-BD62-85F2CAB35F10}"/>
    <dgm:cxn modelId="{01264A8C-AD77-40BA-B5E1-DE141CF5104C}" srcId="{CF353F62-8B7F-4FEF-B19C-EB7400D75812}" destId="{8B2509B5-2817-4F33-BF83-5682302A718E}" srcOrd="3" destOrd="0" parTransId="{AEA51930-4D9B-492E-8BD7-D9D42D48CE76}" sibTransId="{1090E965-14D3-4581-A529-17A79E3AA1F6}"/>
    <dgm:cxn modelId="{E6EFCBA5-915A-4A82-AA69-7F6B5ECFD1B7}" type="presOf" srcId="{48E411A2-475A-4E1E-A434-B7686906AB2B}" destId="{3A5AEC00-9C7F-4960-A254-B72EB3B6F794}" srcOrd="0" destOrd="0" presId="urn:microsoft.com/office/officeart/2005/8/layout/hList1"/>
    <dgm:cxn modelId="{9480C3C5-CDDF-45A9-91E5-A1D6A3E7865A}" srcId="{48E411A2-475A-4E1E-A434-B7686906AB2B}" destId="{CF353F62-8B7F-4FEF-B19C-EB7400D75812}" srcOrd="0" destOrd="0" parTransId="{447F442D-ABFC-4AA6-9F54-9D38BD5869B4}" sibTransId="{53DAC1D7-C3D1-4270-BC63-2AD36F9BB221}"/>
    <dgm:cxn modelId="{61B955D7-EF88-4029-836D-BD2F11884E36}" srcId="{CF353F62-8B7F-4FEF-B19C-EB7400D75812}" destId="{6F5A9DDE-20F0-4002-9BA2-E454DFC37EC7}" srcOrd="4" destOrd="0" parTransId="{2E08247F-9F6B-4157-A185-F3192450C9F3}" sibTransId="{0A2AA7CB-B841-4D65-A3B1-43B551C5945A}"/>
    <dgm:cxn modelId="{799E91E6-4A8E-4ACB-A5C7-34ACAA0A4FD0}" type="presOf" srcId="{68A3D8C1-D63D-404F-9CCA-C7C69AE041A5}" destId="{530F08BB-8275-421A-A59B-3AAA0D2EFE1C}" srcOrd="0" destOrd="2" presId="urn:microsoft.com/office/officeart/2005/8/layout/hList1"/>
    <dgm:cxn modelId="{7AB055E8-E0FB-41FD-B5E8-8EDD338CFEB9}" srcId="{CF353F62-8B7F-4FEF-B19C-EB7400D75812}" destId="{761FACE7-2F30-4FD5-89FE-0488ABD5A8CA}" srcOrd="5" destOrd="0" parTransId="{F320B552-BE99-43FB-80E8-C1F87D38C429}" sibTransId="{E6DE3CED-31E3-4A58-97D9-D1D412D18ACC}"/>
    <dgm:cxn modelId="{6C5D9CFE-D239-4C41-A81C-8367B083236C}" srcId="{CF353F62-8B7F-4FEF-B19C-EB7400D75812}" destId="{F6A0A79B-E127-4909-B96C-6DF4034A6C84}" srcOrd="0" destOrd="0" parTransId="{AE27BCBF-3F6C-4894-9594-5BCEB68BB73A}" sibTransId="{E8465536-6685-4C10-AD4D-022B0A89D101}"/>
    <dgm:cxn modelId="{E70A7A59-7FDE-42B1-9697-D0D7BAF8F51D}" type="presParOf" srcId="{3A5AEC00-9C7F-4960-A254-B72EB3B6F794}" destId="{81851A8D-B800-4C23-A6D5-490517D2B7F5}" srcOrd="0" destOrd="0" presId="urn:microsoft.com/office/officeart/2005/8/layout/hList1"/>
    <dgm:cxn modelId="{541BB38A-6816-498C-9662-76C82C6C994F}" type="presParOf" srcId="{81851A8D-B800-4C23-A6D5-490517D2B7F5}" destId="{B9676611-A4F6-4921-9658-FBA146C4990B}" srcOrd="0" destOrd="0" presId="urn:microsoft.com/office/officeart/2005/8/layout/hList1"/>
    <dgm:cxn modelId="{149BACAC-F696-4657-AA27-4143F793E3D4}" type="presParOf" srcId="{81851A8D-B800-4C23-A6D5-490517D2B7F5}" destId="{530F08BB-8275-421A-A59B-3AAA0D2EFE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8E411A2-475A-4E1E-A434-B7686906AB2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F353F62-8B7F-4FEF-B19C-EB7400D75812}">
      <dgm:prSet phldrT="[Texto]"/>
      <dgm:spPr/>
      <dgm:t>
        <a:bodyPr/>
        <a:lstStyle/>
        <a:p>
          <a:pPr marL="88900" indent="-88900" algn="just"/>
          <a:r>
            <a:rPr lang="pt-BR" dirty="0"/>
            <a:t>9 – Da incorporação da NBC TSP 15 - Benefícios a Empregados, quanto aos aspectos relacionados e aplicáveis aos RPPS</a:t>
          </a:r>
        </a:p>
      </dgm:t>
    </dgm:pt>
    <dgm:pt modelId="{447F442D-ABFC-4AA6-9F54-9D38BD5869B4}" type="parTrans" cxnId="{9480C3C5-CDDF-45A9-91E5-A1D6A3E7865A}">
      <dgm:prSet/>
      <dgm:spPr/>
      <dgm:t>
        <a:bodyPr/>
        <a:lstStyle/>
        <a:p>
          <a:endParaRPr lang="pt-BR"/>
        </a:p>
      </dgm:t>
    </dgm:pt>
    <dgm:pt modelId="{53DAC1D7-C3D1-4270-BC63-2AD36F9BB221}" type="sibTrans" cxnId="{9480C3C5-CDDF-45A9-91E5-A1D6A3E7865A}">
      <dgm:prSet/>
      <dgm:spPr/>
      <dgm:t>
        <a:bodyPr/>
        <a:lstStyle/>
        <a:p>
          <a:endParaRPr lang="pt-BR"/>
        </a:p>
      </dgm:t>
    </dgm:pt>
    <dgm:pt modelId="{F6A0A79B-E127-4909-B96C-6DF4034A6C84}">
      <dgm:prSet/>
      <dgm:spPr/>
      <dgm:t>
        <a:bodyPr/>
        <a:lstStyle/>
        <a:p>
          <a:pPr marL="88900" indent="-88900" algn="l"/>
          <a:r>
            <a:rPr lang="pt-BR" dirty="0"/>
            <a:t>Câmara Técnica de Normas Contábeis e de Demonstrativos Fiscais da Federação (CTCONF) – reunião nov. p/ debates após consulta pública </a:t>
          </a:r>
        </a:p>
      </dgm:t>
    </dgm:pt>
    <dgm:pt modelId="{AE27BCBF-3F6C-4894-9594-5BCEB68BB73A}" type="parTrans" cxnId="{6C5D9CFE-D239-4C41-A81C-8367B083236C}">
      <dgm:prSet/>
      <dgm:spPr/>
      <dgm:t>
        <a:bodyPr/>
        <a:lstStyle/>
        <a:p>
          <a:endParaRPr lang="pt-BR"/>
        </a:p>
      </dgm:t>
    </dgm:pt>
    <dgm:pt modelId="{E8465536-6685-4C10-AD4D-022B0A89D101}" type="sibTrans" cxnId="{6C5D9CFE-D239-4C41-A81C-8367B083236C}">
      <dgm:prSet/>
      <dgm:spPr/>
      <dgm:t>
        <a:bodyPr/>
        <a:lstStyle/>
        <a:p>
          <a:endParaRPr lang="pt-BR"/>
        </a:p>
      </dgm:t>
    </dgm:pt>
    <dgm:pt modelId="{BEC21FBF-5D8C-4830-AAB7-D1FA6B2827CB}">
      <dgm:prSet/>
      <dgm:spPr/>
      <dgm:t>
        <a:bodyPr/>
        <a:lstStyle/>
        <a:p>
          <a:pPr marL="88900" indent="-88900" algn="l"/>
          <a:r>
            <a:rPr lang="pt-BR" dirty="0"/>
            <a:t>14 membros representantes da SUCON/STN; CGU; ABRASF; IRB; CNMP; CFC; ATRICON; COMSEFAZ; CNM; TCU; CONFAZ; SOF; DPU; Senado</a:t>
          </a:r>
        </a:p>
      </dgm:t>
    </dgm:pt>
    <dgm:pt modelId="{4D65E839-2C42-4EA6-9707-A22C8B9D2F10}" type="parTrans" cxnId="{FD38F080-DCB9-4540-93DF-E78570F2EC2C}">
      <dgm:prSet/>
      <dgm:spPr/>
    </dgm:pt>
    <dgm:pt modelId="{ADE92A8B-06F7-4029-8EE9-EEC30898FC71}" type="sibTrans" cxnId="{FD38F080-DCB9-4540-93DF-E78570F2EC2C}">
      <dgm:prSet/>
      <dgm:spPr/>
    </dgm:pt>
    <dgm:pt modelId="{9BCBA56C-A437-4194-BCE8-FBE4C07EAC1D}">
      <dgm:prSet/>
      <dgm:spPr/>
      <dgm:t>
        <a:bodyPr/>
        <a:lstStyle/>
        <a:p>
          <a:pPr marL="88900" indent="-88900" algn="l"/>
          <a:r>
            <a:rPr lang="pt-BR" dirty="0"/>
            <a:t>Alterações no Manual de Contabilidade Aplicado ao Setor Público – MCASP para incorporação da NBC TSP 15 e revisão da Instrução de Procedimentos Contábeis 14</a:t>
          </a:r>
        </a:p>
      </dgm:t>
    </dgm:pt>
    <dgm:pt modelId="{0CBC73F3-EF34-42C2-87DC-9286929A0257}" type="parTrans" cxnId="{1F40DCE3-D912-4719-8710-A1D5AF7F6B68}">
      <dgm:prSet/>
      <dgm:spPr/>
    </dgm:pt>
    <dgm:pt modelId="{FE029871-A1B1-4C9B-92F5-DEA06930D830}" type="sibTrans" cxnId="{1F40DCE3-D912-4719-8710-A1D5AF7F6B68}">
      <dgm:prSet/>
      <dgm:spPr/>
    </dgm:pt>
    <dgm:pt modelId="{F11FD001-4499-41D7-A9B1-63E0219D4245}">
      <dgm:prSet/>
      <dgm:spPr/>
      <dgm:t>
        <a:bodyPr/>
        <a:lstStyle/>
        <a:p>
          <a:pPr marL="88900" indent="-88900" algn="l"/>
          <a:r>
            <a:rPr lang="pt-BR" dirty="0"/>
            <a:t>GT STN/</a:t>
          </a:r>
          <a:r>
            <a:rPr lang="pt-BR" dirty="0" err="1"/>
            <a:t>Atricon</a:t>
          </a:r>
          <a:r>
            <a:rPr lang="pt-BR" dirty="0"/>
            <a:t>; </a:t>
          </a:r>
        </a:p>
      </dgm:t>
    </dgm:pt>
    <dgm:pt modelId="{E521040B-F71E-4833-860D-7A55D06EAC74}" type="parTrans" cxnId="{D9464658-C33D-40FB-8B3D-1ADCEB70BFD7}">
      <dgm:prSet/>
      <dgm:spPr/>
    </dgm:pt>
    <dgm:pt modelId="{689FC7D9-203D-400B-9E1E-BDA0F814D028}" type="sibTrans" cxnId="{D9464658-C33D-40FB-8B3D-1ADCEB70BFD7}">
      <dgm:prSet/>
      <dgm:spPr/>
    </dgm:pt>
    <dgm:pt modelId="{05866A84-D335-4A52-89E0-90403F481519}">
      <dgm:prSet/>
      <dgm:spPr/>
      <dgm:t>
        <a:bodyPr/>
        <a:lstStyle/>
        <a:p>
          <a:pPr marL="88900" indent="-88900" algn="l"/>
          <a:r>
            <a:rPr lang="pt-BR" dirty="0"/>
            <a:t>Alinhamento STN/SPREV</a:t>
          </a:r>
        </a:p>
      </dgm:t>
    </dgm:pt>
    <dgm:pt modelId="{73032028-613A-482A-B2B1-6A09467A9CFF}" type="parTrans" cxnId="{D7A3ED55-5EB7-4748-AA75-AD0E3C5EFDF8}">
      <dgm:prSet/>
      <dgm:spPr/>
    </dgm:pt>
    <dgm:pt modelId="{E314FC54-C16F-4F76-8EF0-EFB336885BE2}" type="sibTrans" cxnId="{D7A3ED55-5EB7-4748-AA75-AD0E3C5EFDF8}">
      <dgm:prSet/>
      <dgm:spPr/>
    </dgm:pt>
    <dgm:pt modelId="{3A5AEC00-9C7F-4960-A254-B72EB3B6F794}" type="pres">
      <dgm:prSet presAssocID="{48E411A2-475A-4E1E-A434-B7686906AB2B}" presName="Name0" presStyleCnt="0">
        <dgm:presLayoutVars>
          <dgm:dir/>
          <dgm:animLvl val="lvl"/>
          <dgm:resizeHandles val="exact"/>
        </dgm:presLayoutVars>
      </dgm:prSet>
      <dgm:spPr/>
    </dgm:pt>
    <dgm:pt modelId="{81851A8D-B800-4C23-A6D5-490517D2B7F5}" type="pres">
      <dgm:prSet presAssocID="{CF353F62-8B7F-4FEF-B19C-EB7400D75812}" presName="composite" presStyleCnt="0"/>
      <dgm:spPr/>
    </dgm:pt>
    <dgm:pt modelId="{B9676611-A4F6-4921-9658-FBA146C4990B}" type="pres">
      <dgm:prSet presAssocID="{CF353F62-8B7F-4FEF-B19C-EB7400D7581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530F08BB-8275-421A-A59B-3AAA0D2EFE1C}" type="pres">
      <dgm:prSet presAssocID="{CF353F62-8B7F-4FEF-B19C-EB7400D7581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E3343B07-C3F8-4C9D-BC37-76EF8109D19F}" type="presOf" srcId="{9BCBA56C-A437-4194-BCE8-FBE4C07EAC1D}" destId="{530F08BB-8275-421A-A59B-3AAA0D2EFE1C}" srcOrd="0" destOrd="2" presId="urn:microsoft.com/office/officeart/2005/8/layout/hList1"/>
    <dgm:cxn modelId="{B74F405B-F11C-4C54-B336-9A1865994675}" type="presOf" srcId="{CF353F62-8B7F-4FEF-B19C-EB7400D75812}" destId="{B9676611-A4F6-4921-9658-FBA146C4990B}" srcOrd="0" destOrd="0" presId="urn:microsoft.com/office/officeart/2005/8/layout/hList1"/>
    <dgm:cxn modelId="{6B003A5D-B164-423A-88C9-9B6B27AA751B}" type="presOf" srcId="{F11FD001-4499-41D7-A9B1-63E0219D4245}" destId="{530F08BB-8275-421A-A59B-3AAA0D2EFE1C}" srcOrd="0" destOrd="3" presId="urn:microsoft.com/office/officeart/2005/8/layout/hList1"/>
    <dgm:cxn modelId="{A81B5063-87D0-40F2-8FB4-419EB0D1959F}" type="presOf" srcId="{F6A0A79B-E127-4909-B96C-6DF4034A6C84}" destId="{530F08BB-8275-421A-A59B-3AAA0D2EFE1C}" srcOrd="0" destOrd="0" presId="urn:microsoft.com/office/officeart/2005/8/layout/hList1"/>
    <dgm:cxn modelId="{D7A3ED55-5EB7-4748-AA75-AD0E3C5EFDF8}" srcId="{CF353F62-8B7F-4FEF-B19C-EB7400D75812}" destId="{05866A84-D335-4A52-89E0-90403F481519}" srcOrd="4" destOrd="0" parTransId="{73032028-613A-482A-B2B1-6A09467A9CFF}" sibTransId="{E314FC54-C16F-4F76-8EF0-EFB336885BE2}"/>
    <dgm:cxn modelId="{D9464658-C33D-40FB-8B3D-1ADCEB70BFD7}" srcId="{CF353F62-8B7F-4FEF-B19C-EB7400D75812}" destId="{F11FD001-4499-41D7-A9B1-63E0219D4245}" srcOrd="3" destOrd="0" parTransId="{E521040B-F71E-4833-860D-7A55D06EAC74}" sibTransId="{689FC7D9-203D-400B-9E1E-BDA0F814D028}"/>
    <dgm:cxn modelId="{FD38F080-DCB9-4540-93DF-E78570F2EC2C}" srcId="{CF353F62-8B7F-4FEF-B19C-EB7400D75812}" destId="{BEC21FBF-5D8C-4830-AAB7-D1FA6B2827CB}" srcOrd="1" destOrd="0" parTransId="{4D65E839-2C42-4EA6-9707-A22C8B9D2F10}" sibTransId="{ADE92A8B-06F7-4029-8EE9-EEC30898FC71}"/>
    <dgm:cxn modelId="{E6EFCBA5-915A-4A82-AA69-7F6B5ECFD1B7}" type="presOf" srcId="{48E411A2-475A-4E1E-A434-B7686906AB2B}" destId="{3A5AEC00-9C7F-4960-A254-B72EB3B6F794}" srcOrd="0" destOrd="0" presId="urn:microsoft.com/office/officeart/2005/8/layout/hList1"/>
    <dgm:cxn modelId="{5B389FAA-0F97-418A-9CCE-052799851AFE}" type="presOf" srcId="{BEC21FBF-5D8C-4830-AAB7-D1FA6B2827CB}" destId="{530F08BB-8275-421A-A59B-3AAA0D2EFE1C}" srcOrd="0" destOrd="1" presId="urn:microsoft.com/office/officeart/2005/8/layout/hList1"/>
    <dgm:cxn modelId="{9480C3C5-CDDF-45A9-91E5-A1D6A3E7865A}" srcId="{48E411A2-475A-4E1E-A434-B7686906AB2B}" destId="{CF353F62-8B7F-4FEF-B19C-EB7400D75812}" srcOrd="0" destOrd="0" parTransId="{447F442D-ABFC-4AA6-9F54-9D38BD5869B4}" sibTransId="{53DAC1D7-C3D1-4270-BC63-2AD36F9BB221}"/>
    <dgm:cxn modelId="{1F40DCE3-D912-4719-8710-A1D5AF7F6B68}" srcId="{CF353F62-8B7F-4FEF-B19C-EB7400D75812}" destId="{9BCBA56C-A437-4194-BCE8-FBE4C07EAC1D}" srcOrd="2" destOrd="0" parTransId="{0CBC73F3-EF34-42C2-87DC-9286929A0257}" sibTransId="{FE029871-A1B1-4C9B-92F5-DEA06930D830}"/>
    <dgm:cxn modelId="{86B009F3-3E25-4BE4-992E-8524DF9294C3}" type="presOf" srcId="{05866A84-D335-4A52-89E0-90403F481519}" destId="{530F08BB-8275-421A-A59B-3AAA0D2EFE1C}" srcOrd="0" destOrd="4" presId="urn:microsoft.com/office/officeart/2005/8/layout/hList1"/>
    <dgm:cxn modelId="{6C5D9CFE-D239-4C41-A81C-8367B083236C}" srcId="{CF353F62-8B7F-4FEF-B19C-EB7400D75812}" destId="{F6A0A79B-E127-4909-B96C-6DF4034A6C84}" srcOrd="0" destOrd="0" parTransId="{AE27BCBF-3F6C-4894-9594-5BCEB68BB73A}" sibTransId="{E8465536-6685-4C10-AD4D-022B0A89D101}"/>
    <dgm:cxn modelId="{E70A7A59-7FDE-42B1-9697-D0D7BAF8F51D}" type="presParOf" srcId="{3A5AEC00-9C7F-4960-A254-B72EB3B6F794}" destId="{81851A8D-B800-4C23-A6D5-490517D2B7F5}" srcOrd="0" destOrd="0" presId="urn:microsoft.com/office/officeart/2005/8/layout/hList1"/>
    <dgm:cxn modelId="{541BB38A-6816-498C-9662-76C82C6C994F}" type="presParOf" srcId="{81851A8D-B800-4C23-A6D5-490517D2B7F5}" destId="{B9676611-A4F6-4921-9658-FBA146C4990B}" srcOrd="0" destOrd="0" presId="urn:microsoft.com/office/officeart/2005/8/layout/hList1"/>
    <dgm:cxn modelId="{149BACAC-F696-4657-AA27-4143F793E3D4}" type="presParOf" srcId="{81851A8D-B800-4C23-A6D5-490517D2B7F5}" destId="{530F08BB-8275-421A-A59B-3AAA0D2EFE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8E411A2-475A-4E1E-A434-B7686906AB2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F353F62-8B7F-4FEF-B19C-EB7400D75812}">
      <dgm:prSet phldrT="[Texto]"/>
      <dgm:spPr/>
      <dgm:t>
        <a:bodyPr/>
        <a:lstStyle/>
        <a:p>
          <a:pPr marL="88900" indent="-88900" algn="just"/>
          <a:r>
            <a:rPr lang="pt-BR" dirty="0"/>
            <a:t>10 - Do projeto de promoção das reformas previdenciárias</a:t>
          </a:r>
        </a:p>
      </dgm:t>
    </dgm:pt>
    <dgm:pt modelId="{447F442D-ABFC-4AA6-9F54-9D38BD5869B4}" type="parTrans" cxnId="{9480C3C5-CDDF-45A9-91E5-A1D6A3E7865A}">
      <dgm:prSet/>
      <dgm:spPr/>
      <dgm:t>
        <a:bodyPr/>
        <a:lstStyle/>
        <a:p>
          <a:endParaRPr lang="pt-BR"/>
        </a:p>
      </dgm:t>
    </dgm:pt>
    <dgm:pt modelId="{53DAC1D7-C3D1-4270-BC63-2AD36F9BB221}" type="sibTrans" cxnId="{9480C3C5-CDDF-45A9-91E5-A1D6A3E7865A}">
      <dgm:prSet/>
      <dgm:spPr/>
      <dgm:t>
        <a:bodyPr/>
        <a:lstStyle/>
        <a:p>
          <a:endParaRPr lang="pt-BR"/>
        </a:p>
      </dgm:t>
    </dgm:pt>
    <dgm:pt modelId="{F6A0A79B-E127-4909-B96C-6DF4034A6C84}">
      <dgm:prSet/>
      <dgm:spPr/>
      <dgm:t>
        <a:bodyPr/>
        <a:lstStyle/>
        <a:p>
          <a:pPr marL="88900" indent="-88900" algn="l"/>
          <a:r>
            <a:rPr lang="pt-BR" dirty="0"/>
            <a:t>ACT CNM, INSS, STRAB, SPREV</a:t>
          </a:r>
        </a:p>
      </dgm:t>
    </dgm:pt>
    <dgm:pt modelId="{AE27BCBF-3F6C-4894-9594-5BCEB68BB73A}" type="parTrans" cxnId="{6C5D9CFE-D239-4C41-A81C-8367B083236C}">
      <dgm:prSet/>
      <dgm:spPr/>
      <dgm:t>
        <a:bodyPr/>
        <a:lstStyle/>
        <a:p>
          <a:endParaRPr lang="pt-BR"/>
        </a:p>
      </dgm:t>
    </dgm:pt>
    <dgm:pt modelId="{E8465536-6685-4C10-AD4D-022B0A89D101}" type="sibTrans" cxnId="{6C5D9CFE-D239-4C41-A81C-8367B083236C}">
      <dgm:prSet/>
      <dgm:spPr/>
      <dgm:t>
        <a:bodyPr/>
        <a:lstStyle/>
        <a:p>
          <a:endParaRPr lang="pt-BR"/>
        </a:p>
      </dgm:t>
    </dgm:pt>
    <dgm:pt modelId="{03BB1455-C3D9-4F57-869B-1372CFA98E1E}">
      <dgm:prSet/>
      <dgm:spPr/>
      <dgm:t>
        <a:bodyPr/>
        <a:lstStyle/>
        <a:p>
          <a:pPr marL="88900" indent="-88900" algn="l"/>
          <a:r>
            <a:rPr lang="pt-BR" dirty="0"/>
            <a:t>Municípios aderentes</a:t>
          </a:r>
        </a:p>
      </dgm:t>
    </dgm:pt>
    <dgm:pt modelId="{2CC03CA4-22A0-4543-86DF-057DF3EA9595}" type="parTrans" cxnId="{BA9B48AA-B40C-442A-A325-0D80E303EEF3}">
      <dgm:prSet/>
      <dgm:spPr/>
    </dgm:pt>
    <dgm:pt modelId="{5C5ABB6F-932E-498C-8597-1E3740588555}" type="sibTrans" cxnId="{BA9B48AA-B40C-442A-A325-0D80E303EEF3}">
      <dgm:prSet/>
      <dgm:spPr/>
    </dgm:pt>
    <dgm:pt modelId="{16E606EB-833F-45EE-83C5-55E107EB5982}">
      <dgm:prSet/>
      <dgm:spPr/>
      <dgm:t>
        <a:bodyPr/>
        <a:lstStyle/>
        <a:p>
          <a:pPr marL="88900" indent="-88900" algn="l"/>
          <a:r>
            <a:rPr lang="pt-BR" dirty="0"/>
            <a:t>Institucionalização do apoio às reformas locais, promoção de estudos, capacitação </a:t>
          </a:r>
          <a:r>
            <a:rPr lang="pt-BR" dirty="0" err="1"/>
            <a:t>eSocial</a:t>
          </a:r>
          <a:r>
            <a:rPr lang="pt-BR" dirty="0"/>
            <a:t>, </a:t>
          </a:r>
          <a:r>
            <a:rPr lang="pt-BR" dirty="0" err="1"/>
            <a:t>Comprev</a:t>
          </a:r>
          <a:r>
            <a:rPr lang="pt-BR" dirty="0"/>
            <a:t>, orientações sobre RPC</a:t>
          </a:r>
        </a:p>
      </dgm:t>
    </dgm:pt>
    <dgm:pt modelId="{AED7F977-50A4-46BD-BB76-320F1BFE8552}" type="parTrans" cxnId="{90D2E35B-2183-49A6-A184-C5A0D510E02B}">
      <dgm:prSet/>
      <dgm:spPr/>
    </dgm:pt>
    <dgm:pt modelId="{1FA67C80-65F3-4E27-B5B5-3F340262C1A0}" type="sibTrans" cxnId="{90D2E35B-2183-49A6-A184-C5A0D510E02B}">
      <dgm:prSet/>
      <dgm:spPr/>
    </dgm:pt>
    <dgm:pt modelId="{3A5AEC00-9C7F-4960-A254-B72EB3B6F794}" type="pres">
      <dgm:prSet presAssocID="{48E411A2-475A-4E1E-A434-B7686906AB2B}" presName="Name0" presStyleCnt="0">
        <dgm:presLayoutVars>
          <dgm:dir/>
          <dgm:animLvl val="lvl"/>
          <dgm:resizeHandles val="exact"/>
        </dgm:presLayoutVars>
      </dgm:prSet>
      <dgm:spPr/>
    </dgm:pt>
    <dgm:pt modelId="{81851A8D-B800-4C23-A6D5-490517D2B7F5}" type="pres">
      <dgm:prSet presAssocID="{CF353F62-8B7F-4FEF-B19C-EB7400D75812}" presName="composite" presStyleCnt="0"/>
      <dgm:spPr/>
    </dgm:pt>
    <dgm:pt modelId="{B9676611-A4F6-4921-9658-FBA146C4990B}" type="pres">
      <dgm:prSet presAssocID="{CF353F62-8B7F-4FEF-B19C-EB7400D7581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530F08BB-8275-421A-A59B-3AAA0D2EFE1C}" type="pres">
      <dgm:prSet presAssocID="{CF353F62-8B7F-4FEF-B19C-EB7400D7581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B74F405B-F11C-4C54-B336-9A1865994675}" type="presOf" srcId="{CF353F62-8B7F-4FEF-B19C-EB7400D75812}" destId="{B9676611-A4F6-4921-9658-FBA146C4990B}" srcOrd="0" destOrd="0" presId="urn:microsoft.com/office/officeart/2005/8/layout/hList1"/>
    <dgm:cxn modelId="{90D2E35B-2183-49A6-A184-C5A0D510E02B}" srcId="{CF353F62-8B7F-4FEF-B19C-EB7400D75812}" destId="{16E606EB-833F-45EE-83C5-55E107EB5982}" srcOrd="2" destOrd="0" parTransId="{AED7F977-50A4-46BD-BB76-320F1BFE8552}" sibTransId="{1FA67C80-65F3-4E27-B5B5-3F340262C1A0}"/>
    <dgm:cxn modelId="{A81B5063-87D0-40F2-8FB4-419EB0D1959F}" type="presOf" srcId="{F6A0A79B-E127-4909-B96C-6DF4034A6C84}" destId="{530F08BB-8275-421A-A59B-3AAA0D2EFE1C}" srcOrd="0" destOrd="0" presId="urn:microsoft.com/office/officeart/2005/8/layout/hList1"/>
    <dgm:cxn modelId="{FF632073-6AA7-4808-927A-E62130CD0384}" type="presOf" srcId="{16E606EB-833F-45EE-83C5-55E107EB5982}" destId="{530F08BB-8275-421A-A59B-3AAA0D2EFE1C}" srcOrd="0" destOrd="2" presId="urn:microsoft.com/office/officeart/2005/8/layout/hList1"/>
    <dgm:cxn modelId="{B0591D7F-CEB6-43A3-B27A-39D1B7F370A7}" type="presOf" srcId="{03BB1455-C3D9-4F57-869B-1372CFA98E1E}" destId="{530F08BB-8275-421A-A59B-3AAA0D2EFE1C}" srcOrd="0" destOrd="1" presId="urn:microsoft.com/office/officeart/2005/8/layout/hList1"/>
    <dgm:cxn modelId="{E6EFCBA5-915A-4A82-AA69-7F6B5ECFD1B7}" type="presOf" srcId="{48E411A2-475A-4E1E-A434-B7686906AB2B}" destId="{3A5AEC00-9C7F-4960-A254-B72EB3B6F794}" srcOrd="0" destOrd="0" presId="urn:microsoft.com/office/officeart/2005/8/layout/hList1"/>
    <dgm:cxn modelId="{BA9B48AA-B40C-442A-A325-0D80E303EEF3}" srcId="{CF353F62-8B7F-4FEF-B19C-EB7400D75812}" destId="{03BB1455-C3D9-4F57-869B-1372CFA98E1E}" srcOrd="1" destOrd="0" parTransId="{2CC03CA4-22A0-4543-86DF-057DF3EA9595}" sibTransId="{5C5ABB6F-932E-498C-8597-1E3740588555}"/>
    <dgm:cxn modelId="{9480C3C5-CDDF-45A9-91E5-A1D6A3E7865A}" srcId="{48E411A2-475A-4E1E-A434-B7686906AB2B}" destId="{CF353F62-8B7F-4FEF-B19C-EB7400D75812}" srcOrd="0" destOrd="0" parTransId="{447F442D-ABFC-4AA6-9F54-9D38BD5869B4}" sibTransId="{53DAC1D7-C3D1-4270-BC63-2AD36F9BB221}"/>
    <dgm:cxn modelId="{6C5D9CFE-D239-4C41-A81C-8367B083236C}" srcId="{CF353F62-8B7F-4FEF-B19C-EB7400D75812}" destId="{F6A0A79B-E127-4909-B96C-6DF4034A6C84}" srcOrd="0" destOrd="0" parTransId="{AE27BCBF-3F6C-4894-9594-5BCEB68BB73A}" sibTransId="{E8465536-6685-4C10-AD4D-022B0A89D101}"/>
    <dgm:cxn modelId="{E70A7A59-7FDE-42B1-9697-D0D7BAF8F51D}" type="presParOf" srcId="{3A5AEC00-9C7F-4960-A254-B72EB3B6F794}" destId="{81851A8D-B800-4C23-A6D5-490517D2B7F5}" srcOrd="0" destOrd="0" presId="urn:microsoft.com/office/officeart/2005/8/layout/hList1"/>
    <dgm:cxn modelId="{541BB38A-6816-498C-9662-76C82C6C994F}" type="presParOf" srcId="{81851A8D-B800-4C23-A6D5-490517D2B7F5}" destId="{B9676611-A4F6-4921-9658-FBA146C4990B}" srcOrd="0" destOrd="0" presId="urn:microsoft.com/office/officeart/2005/8/layout/hList1"/>
    <dgm:cxn modelId="{149BACAC-F696-4657-AA27-4143F793E3D4}" type="presParOf" srcId="{81851A8D-B800-4C23-A6D5-490517D2B7F5}" destId="{530F08BB-8275-421A-A59B-3AAA0D2EFE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17C31-FB3D-4D31-A680-41635A7D87F6}">
      <dsp:nvSpPr>
        <dsp:cNvPr id="0" name=""/>
        <dsp:cNvSpPr/>
      </dsp:nvSpPr>
      <dsp:spPr>
        <a:xfrm>
          <a:off x="34072" y="418464"/>
          <a:ext cx="1410881" cy="2331679"/>
        </a:xfrm>
        <a:prstGeom prst="rect">
          <a:avLst/>
        </a:prstGeom>
        <a:solidFill>
          <a:schemeClr val="accent1">
            <a:lumMod val="90000"/>
            <a:lumOff val="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>
              <a:solidFill>
                <a:schemeClr val="bg1"/>
              </a:solidFill>
            </a:rPr>
            <a:t>União: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>
              <a:solidFill>
                <a:schemeClr val="bg1"/>
              </a:solidFill>
            </a:rPr>
            <a:t>4 SPREV (3 SRPPS e 1 SURPC);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>
              <a:solidFill>
                <a:schemeClr val="bg1"/>
              </a:solidFill>
            </a:rPr>
            <a:t>1 SPE;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>
              <a:solidFill>
                <a:schemeClr val="bg1"/>
              </a:solidFill>
            </a:rPr>
            <a:t>1 STN;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>
              <a:solidFill>
                <a:schemeClr val="bg1"/>
              </a:solidFill>
            </a:rPr>
            <a:t>1 SOF;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>
              <a:solidFill>
                <a:schemeClr val="bg1"/>
              </a:solidFill>
            </a:rPr>
            <a:t>1 SGDP;</a:t>
          </a:r>
          <a:endParaRPr lang="pt-BR" sz="1400" b="1" kern="1200" dirty="0">
            <a:solidFill>
              <a:schemeClr val="tx1"/>
            </a:solidFill>
          </a:endParaRPr>
        </a:p>
      </dsp:txBody>
      <dsp:txXfrm>
        <a:off x="34072" y="418464"/>
        <a:ext cx="1410881" cy="2331679"/>
      </dsp:txXfrm>
    </dsp:sp>
    <dsp:sp modelId="{D1280527-F8E7-46B6-872D-8D1146C57FAE}">
      <dsp:nvSpPr>
        <dsp:cNvPr id="0" name=""/>
        <dsp:cNvSpPr/>
      </dsp:nvSpPr>
      <dsp:spPr>
        <a:xfrm>
          <a:off x="1401062" y="403184"/>
          <a:ext cx="1410881" cy="2379898"/>
        </a:xfrm>
        <a:prstGeom prst="rect">
          <a:avLst/>
        </a:prstGeom>
        <a:solidFill>
          <a:schemeClr val="accent1">
            <a:lumMod val="90000"/>
            <a:lumOff val="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/>
            <a:t>2 Tribunais de Contas (MT e SP);                        5 RPPS de Estados (DF, AM, GO, RS e SP);           4 RPPS de Municípios (BH, Belém, Curitiba, Salvador);                        2 Associações RPPS (ABIPEM e ANEPREM)</a:t>
          </a:r>
        </a:p>
      </dsp:txBody>
      <dsp:txXfrm>
        <a:off x="1401062" y="403184"/>
        <a:ext cx="1410881" cy="2379898"/>
      </dsp:txXfrm>
    </dsp:sp>
    <dsp:sp modelId="{C1CF6857-6809-4D1E-96B9-34ABC502C8FA}">
      <dsp:nvSpPr>
        <dsp:cNvPr id="0" name=""/>
        <dsp:cNvSpPr/>
      </dsp:nvSpPr>
      <dsp:spPr>
        <a:xfrm>
          <a:off x="2770534" y="322015"/>
          <a:ext cx="1410881" cy="2451607"/>
        </a:xfrm>
        <a:prstGeom prst="rect">
          <a:avLst/>
        </a:prstGeom>
        <a:solidFill>
          <a:srgbClr val="144A4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RelaxedModerately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/>
            <a:t>COPAJURE;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/>
            <a:t>CNM;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/>
            <a:t>CONFAZ;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/>
            <a:t>CONSAD;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/>
            <a:t>FONAC;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/>
            <a:t>FNP;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/>
            <a:t>IBA;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/>
            <a:t> PREVNORDESTE</a:t>
          </a:r>
        </a:p>
      </dsp:txBody>
      <dsp:txXfrm>
        <a:off x="2770534" y="322015"/>
        <a:ext cx="1410881" cy="24516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76611-A4F6-4921-9658-FBA146C4990B}">
      <dsp:nvSpPr>
        <dsp:cNvPr id="0" name=""/>
        <dsp:cNvSpPr/>
      </dsp:nvSpPr>
      <dsp:spPr>
        <a:xfrm>
          <a:off x="0" y="6603"/>
          <a:ext cx="8145900" cy="1008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88900" lvl="0" indent="-88900" algn="just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500" kern="1200" dirty="0"/>
            <a:t>3 - Parcelamentos e Reparcelamentos </a:t>
          </a:r>
        </a:p>
      </dsp:txBody>
      <dsp:txXfrm>
        <a:off x="0" y="6603"/>
        <a:ext cx="8145900" cy="1008000"/>
      </dsp:txXfrm>
    </dsp:sp>
    <dsp:sp modelId="{530F08BB-8275-421A-A59B-3AAA0D2EFE1C}">
      <dsp:nvSpPr>
        <dsp:cNvPr id="0" name=""/>
        <dsp:cNvSpPr/>
      </dsp:nvSpPr>
      <dsp:spPr>
        <a:xfrm>
          <a:off x="0" y="1014603"/>
          <a:ext cx="8145900" cy="3170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88900" lvl="1" indent="-88900" algn="just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500" kern="1200" dirty="0"/>
            <a:t>Art. 9º, § 9º, EC 103.</a:t>
          </a:r>
        </a:p>
        <a:p>
          <a:pPr marL="88900" lvl="1" indent="-88900" algn="just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500" kern="1200" dirty="0"/>
            <a:t>Parecer PGFN: parcelamento +  reparcelamento: 60 meses</a:t>
          </a:r>
        </a:p>
        <a:p>
          <a:pPr marL="88900" lvl="1" indent="-88900" algn="just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500" kern="1200" dirty="0"/>
            <a:t>PEC 15/2021</a:t>
          </a:r>
        </a:p>
        <a:p>
          <a:pPr marL="88900" lvl="1" indent="-88900" algn="just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500" kern="1200" dirty="0"/>
            <a:t>LRP</a:t>
          </a:r>
        </a:p>
      </dsp:txBody>
      <dsp:txXfrm>
        <a:off x="0" y="1014603"/>
        <a:ext cx="8145900" cy="31704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76611-A4F6-4921-9658-FBA146C4990B}">
      <dsp:nvSpPr>
        <dsp:cNvPr id="0" name=""/>
        <dsp:cNvSpPr/>
      </dsp:nvSpPr>
      <dsp:spPr>
        <a:xfrm>
          <a:off x="0" y="247775"/>
          <a:ext cx="8145900" cy="9840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88900" lvl="0" indent="-8890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4 - Natureza jurídica das contribuições patronais e aportes p/ equacionamento </a:t>
          </a:r>
          <a:r>
            <a:rPr lang="pt-BR" sz="2600" b="1" kern="1200" dirty="0" err="1"/>
            <a:t>deficit</a:t>
          </a:r>
          <a:endParaRPr lang="pt-BR" sz="2600" b="1" kern="1200" dirty="0"/>
        </a:p>
      </dsp:txBody>
      <dsp:txXfrm>
        <a:off x="0" y="247775"/>
        <a:ext cx="8145900" cy="984071"/>
      </dsp:txXfrm>
    </dsp:sp>
    <dsp:sp modelId="{530F08BB-8275-421A-A59B-3AAA0D2EFE1C}">
      <dsp:nvSpPr>
        <dsp:cNvPr id="0" name=""/>
        <dsp:cNvSpPr/>
      </dsp:nvSpPr>
      <dsp:spPr>
        <a:xfrm>
          <a:off x="0" y="1231846"/>
          <a:ext cx="8145900" cy="27120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88900" lvl="1" indent="-88900" algn="just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Parecer PGFN: tributo, mas mesmo quando a UG não tem natureza jurídica a obrigação não se extingue pois se trata de vinculação de recursos à uma natureza específica</a:t>
          </a:r>
        </a:p>
        <a:p>
          <a:pPr marL="88900" lvl="1" indent="-88900" algn="just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Nova Portaria Geral </a:t>
          </a:r>
        </a:p>
        <a:p>
          <a:pPr marL="88900" lvl="1" indent="-88900" algn="just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Manutenção das alíquotas majoradas durante a anterioridade nonagesimal</a:t>
          </a:r>
        </a:p>
      </dsp:txBody>
      <dsp:txXfrm>
        <a:off x="0" y="1231846"/>
        <a:ext cx="8145900" cy="27120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76611-A4F6-4921-9658-FBA146C4990B}">
      <dsp:nvSpPr>
        <dsp:cNvPr id="0" name=""/>
        <dsp:cNvSpPr/>
      </dsp:nvSpPr>
      <dsp:spPr>
        <a:xfrm>
          <a:off x="0" y="54641"/>
          <a:ext cx="8145900" cy="1008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88900" lvl="0" indent="-88900" algn="just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500" kern="1200" dirty="0"/>
            <a:t>5 - Da nova Portaria Geral </a:t>
          </a:r>
        </a:p>
      </dsp:txBody>
      <dsp:txXfrm>
        <a:off x="0" y="54641"/>
        <a:ext cx="8145900" cy="1008000"/>
      </dsp:txXfrm>
    </dsp:sp>
    <dsp:sp modelId="{530F08BB-8275-421A-A59B-3AAA0D2EFE1C}">
      <dsp:nvSpPr>
        <dsp:cNvPr id="0" name=""/>
        <dsp:cNvSpPr/>
      </dsp:nvSpPr>
      <dsp:spPr>
        <a:xfrm>
          <a:off x="0" y="1062641"/>
          <a:ext cx="8145900" cy="3074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88900" lvl="1" indent="-8890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500" kern="1200" dirty="0"/>
            <a:t>Falta apenas incorporar compensação previdenciária na minuta</a:t>
          </a:r>
        </a:p>
        <a:p>
          <a:pPr marL="88900" lvl="1" indent="-8890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500" kern="1200" dirty="0"/>
            <a:t>280 artigos + art. dos 13 anexos, 190 páginas</a:t>
          </a:r>
        </a:p>
        <a:p>
          <a:pPr marL="88900" lvl="1" indent="-8890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500" kern="1200" dirty="0"/>
            <a:t>Fase </a:t>
          </a:r>
        </a:p>
      </dsp:txBody>
      <dsp:txXfrm>
        <a:off x="0" y="1062641"/>
        <a:ext cx="8145900" cy="30743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76611-A4F6-4921-9658-FBA146C4990B}">
      <dsp:nvSpPr>
        <dsp:cNvPr id="0" name=""/>
        <dsp:cNvSpPr/>
      </dsp:nvSpPr>
      <dsp:spPr>
        <a:xfrm>
          <a:off x="0" y="245373"/>
          <a:ext cx="8145900" cy="89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88900" lvl="0" indent="-88900" algn="just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 dirty="0"/>
            <a:t>6 - O CRP na nova Portaria Geral </a:t>
          </a:r>
        </a:p>
      </dsp:txBody>
      <dsp:txXfrm>
        <a:off x="0" y="245373"/>
        <a:ext cx="8145900" cy="892800"/>
      </dsp:txXfrm>
    </dsp:sp>
    <dsp:sp modelId="{530F08BB-8275-421A-A59B-3AAA0D2EFE1C}">
      <dsp:nvSpPr>
        <dsp:cNvPr id="0" name=""/>
        <dsp:cNvSpPr/>
      </dsp:nvSpPr>
      <dsp:spPr>
        <a:xfrm>
          <a:off x="0" y="1138173"/>
          <a:ext cx="8145900" cy="28081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88900" lvl="1" indent="-8890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100" kern="1200" dirty="0"/>
            <a:t>Instituição do regime de previdência complementar</a:t>
          </a:r>
        </a:p>
        <a:p>
          <a:pPr marL="88900" lvl="1" indent="-8890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100" kern="1200" dirty="0"/>
            <a:t>Operacionalização da Compensação Financeira</a:t>
          </a:r>
        </a:p>
        <a:p>
          <a:pPr marL="88900" lvl="1" indent="-8890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100" kern="1200" dirty="0" err="1"/>
            <a:t>eSocial</a:t>
          </a:r>
          <a:endParaRPr lang="pt-BR" sz="3100" kern="1200" dirty="0"/>
        </a:p>
        <a:p>
          <a:pPr marL="88900" lvl="1" indent="-8890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100" kern="1200" dirty="0"/>
            <a:t>Certificação de dirigentes</a:t>
          </a:r>
        </a:p>
      </dsp:txBody>
      <dsp:txXfrm>
        <a:off x="0" y="1138173"/>
        <a:ext cx="8145900" cy="28081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76611-A4F6-4921-9658-FBA146C4990B}">
      <dsp:nvSpPr>
        <dsp:cNvPr id="0" name=""/>
        <dsp:cNvSpPr/>
      </dsp:nvSpPr>
      <dsp:spPr>
        <a:xfrm>
          <a:off x="0" y="44246"/>
          <a:ext cx="8145900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88900" lvl="0" indent="-8890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7 - Dos limites de contribuição na nova Portaria Geral </a:t>
          </a:r>
        </a:p>
      </dsp:txBody>
      <dsp:txXfrm>
        <a:off x="0" y="44246"/>
        <a:ext cx="8145900" cy="748800"/>
      </dsp:txXfrm>
    </dsp:sp>
    <dsp:sp modelId="{530F08BB-8275-421A-A59B-3AAA0D2EFE1C}">
      <dsp:nvSpPr>
        <dsp:cNvPr id="0" name=""/>
        <dsp:cNvSpPr/>
      </dsp:nvSpPr>
      <dsp:spPr>
        <a:xfrm>
          <a:off x="0" y="793046"/>
          <a:ext cx="8145900" cy="33543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88900" lvl="1" indent="-889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Se tiver </a:t>
          </a:r>
          <a:r>
            <a:rPr lang="pt-BR" sz="2600" kern="1200" dirty="0" err="1"/>
            <a:t>deficit</a:t>
          </a:r>
          <a:r>
            <a:rPr lang="pt-BR" sz="2600" kern="1200" dirty="0"/>
            <a:t>: 14% ou em caso de progressivas resultado financeiro das bases x alíquotas servidores, aposentados e pensionistas deve ser = ou &gt; ao que seria arrecadado com 14%</a:t>
          </a:r>
        </a:p>
        <a:p>
          <a:pPr marL="88900" lvl="1" indent="-889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600" kern="1200" dirty="0"/>
            <a:t>Se não tiver </a:t>
          </a:r>
          <a:r>
            <a:rPr lang="pt-BR" sz="2600" kern="1200" dirty="0" err="1"/>
            <a:t>deficit</a:t>
          </a:r>
          <a:r>
            <a:rPr lang="pt-BR" sz="2600" kern="1200" dirty="0"/>
            <a:t>: alíquota uniforme ou as progressivas devem gerar arrecadação = ou &gt; ao que seria arrecadado caso fossem implementadas alíquotas/bases iguais as do RGPS</a:t>
          </a:r>
        </a:p>
      </dsp:txBody>
      <dsp:txXfrm>
        <a:off x="0" y="793046"/>
        <a:ext cx="8145900" cy="33543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76611-A4F6-4921-9658-FBA146C4990B}">
      <dsp:nvSpPr>
        <dsp:cNvPr id="0" name=""/>
        <dsp:cNvSpPr/>
      </dsp:nvSpPr>
      <dsp:spPr>
        <a:xfrm>
          <a:off x="0" y="64091"/>
          <a:ext cx="8145900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88900" lvl="0" indent="-8890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8 – Da PEC 32/2020 – Reforma Administrativa</a:t>
          </a:r>
        </a:p>
      </dsp:txBody>
      <dsp:txXfrm>
        <a:off x="0" y="64091"/>
        <a:ext cx="8145900" cy="604800"/>
      </dsp:txXfrm>
    </dsp:sp>
    <dsp:sp modelId="{530F08BB-8275-421A-A59B-3AAA0D2EFE1C}">
      <dsp:nvSpPr>
        <dsp:cNvPr id="0" name=""/>
        <dsp:cNvSpPr/>
      </dsp:nvSpPr>
      <dsp:spPr>
        <a:xfrm>
          <a:off x="0" y="668891"/>
          <a:ext cx="8145900" cy="34587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88900" lvl="1" indent="-889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Substitutivo aprovado em 23/09/2021</a:t>
          </a:r>
        </a:p>
        <a:p>
          <a:pPr marL="88900" lvl="1" indent="-889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Pensão por morte dos policiais em atividade (art. 40, § 7º e § 6º do art. 10)</a:t>
          </a:r>
        </a:p>
        <a:p>
          <a:pPr marL="88900" lvl="1" indent="-889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Lei não poderá prever a cassação de aposentadoria como hipótese de sanção administrativa (art. 40, § 10-A)</a:t>
          </a:r>
        </a:p>
        <a:p>
          <a:pPr marL="88900" lvl="1" indent="-889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Aposentadoria compulsória e extinção do vinculo a todos empregados públicos (art. 201, § 16)</a:t>
          </a:r>
        </a:p>
        <a:p>
          <a:pPr marL="88900" lvl="1" indent="-889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Aposentadoria c/ integralidade/paridade aos policiais federais que ingressaram antes da EC 103;</a:t>
          </a:r>
        </a:p>
        <a:p>
          <a:pPr marL="88900" lvl="1" indent="-889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100" kern="1200" dirty="0"/>
        </a:p>
      </dsp:txBody>
      <dsp:txXfrm>
        <a:off x="0" y="668891"/>
        <a:ext cx="8145900" cy="34587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76611-A4F6-4921-9658-FBA146C4990B}">
      <dsp:nvSpPr>
        <dsp:cNvPr id="0" name=""/>
        <dsp:cNvSpPr/>
      </dsp:nvSpPr>
      <dsp:spPr>
        <a:xfrm>
          <a:off x="0" y="154102"/>
          <a:ext cx="8145900" cy="770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88900" lvl="0" indent="-8890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9 – Da incorporação da NBC TSP 15 - Benefícios a Empregados, quanto aos aspectos relacionados e aplicáveis aos RPPS</a:t>
          </a:r>
        </a:p>
      </dsp:txBody>
      <dsp:txXfrm>
        <a:off x="0" y="154102"/>
        <a:ext cx="8145900" cy="770647"/>
      </dsp:txXfrm>
    </dsp:sp>
    <dsp:sp modelId="{530F08BB-8275-421A-A59B-3AAA0D2EFE1C}">
      <dsp:nvSpPr>
        <dsp:cNvPr id="0" name=""/>
        <dsp:cNvSpPr/>
      </dsp:nvSpPr>
      <dsp:spPr>
        <a:xfrm>
          <a:off x="0" y="924749"/>
          <a:ext cx="8145900" cy="31128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88900" lvl="1" indent="-889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Câmara Técnica de Normas Contábeis e de Demonstrativos Fiscais da Federação (CTCONF) – reunião nov. p/ debates após consulta pública </a:t>
          </a:r>
        </a:p>
        <a:p>
          <a:pPr marL="88900" lvl="1" indent="-889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14 membros representantes da SUCON/STN; CGU; ABRASF; IRB; CNMP; CFC; ATRICON; COMSEFAZ; CNM; TCU; CONFAZ; SOF; DPU; Senado</a:t>
          </a:r>
        </a:p>
        <a:p>
          <a:pPr marL="88900" lvl="1" indent="-889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Alterações no Manual de Contabilidade Aplicado ao Setor Público – MCASP para incorporação da NBC TSP 15 e revisão da Instrução de Procedimentos Contábeis 14</a:t>
          </a:r>
        </a:p>
        <a:p>
          <a:pPr marL="88900" lvl="1" indent="-889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GT STN/</a:t>
          </a:r>
          <a:r>
            <a:rPr lang="pt-BR" sz="2100" kern="1200" dirty="0" err="1"/>
            <a:t>Atricon</a:t>
          </a:r>
          <a:r>
            <a:rPr lang="pt-BR" sz="2100" kern="1200" dirty="0"/>
            <a:t>; </a:t>
          </a:r>
        </a:p>
        <a:p>
          <a:pPr marL="88900" lvl="1" indent="-889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100" kern="1200" dirty="0"/>
            <a:t>Alinhamento STN/SPREV</a:t>
          </a:r>
        </a:p>
      </dsp:txBody>
      <dsp:txXfrm>
        <a:off x="0" y="924749"/>
        <a:ext cx="8145900" cy="31128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76611-A4F6-4921-9658-FBA146C4990B}">
      <dsp:nvSpPr>
        <dsp:cNvPr id="0" name=""/>
        <dsp:cNvSpPr/>
      </dsp:nvSpPr>
      <dsp:spPr>
        <a:xfrm>
          <a:off x="0" y="27033"/>
          <a:ext cx="8145900" cy="12388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88900" lvl="0" indent="-88900" algn="just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kern="1200" dirty="0"/>
            <a:t>10 - Do projeto de promoção das reformas previdenciárias</a:t>
          </a:r>
        </a:p>
      </dsp:txBody>
      <dsp:txXfrm>
        <a:off x="0" y="27033"/>
        <a:ext cx="8145900" cy="1238895"/>
      </dsp:txXfrm>
    </dsp:sp>
    <dsp:sp modelId="{530F08BB-8275-421A-A59B-3AAA0D2EFE1C}">
      <dsp:nvSpPr>
        <dsp:cNvPr id="0" name=""/>
        <dsp:cNvSpPr/>
      </dsp:nvSpPr>
      <dsp:spPr>
        <a:xfrm>
          <a:off x="0" y="1265928"/>
          <a:ext cx="8145900" cy="2898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88900" lvl="1" indent="-8890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300" kern="1200" dirty="0"/>
            <a:t>ACT CNM, INSS, STRAB, SPREV</a:t>
          </a:r>
        </a:p>
        <a:p>
          <a:pPr marL="88900" lvl="1" indent="-8890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300" kern="1200" dirty="0"/>
            <a:t>Municípios aderentes</a:t>
          </a:r>
        </a:p>
        <a:p>
          <a:pPr marL="88900" lvl="1" indent="-8890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3300" kern="1200" dirty="0"/>
            <a:t>Institucionalização do apoio às reformas locais, promoção de estudos, capacitação </a:t>
          </a:r>
          <a:r>
            <a:rPr lang="pt-BR" sz="3300" kern="1200" dirty="0" err="1"/>
            <a:t>eSocial</a:t>
          </a:r>
          <a:r>
            <a:rPr lang="pt-BR" sz="3300" kern="1200" dirty="0"/>
            <a:t>, </a:t>
          </a:r>
          <a:r>
            <a:rPr lang="pt-BR" sz="3300" kern="1200" dirty="0" err="1"/>
            <a:t>Comprev</a:t>
          </a:r>
          <a:r>
            <a:rPr lang="pt-BR" sz="3300" kern="1200" dirty="0"/>
            <a:t>, orientações sobre RPC</a:t>
          </a:r>
        </a:p>
      </dsp:txBody>
      <dsp:txXfrm>
        <a:off x="0" y="1265928"/>
        <a:ext cx="8145900" cy="2898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88876-6ECD-BD43-817A-043F3880E611}" type="datetimeFigureOut">
              <a:rPr lang="pt-BR" smtClean="0"/>
              <a:t>05/10/2021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D78AE-BC7F-9B44-98F6-A09CC1BD905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5527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FA366CC-7C8E-48F0-80A0-33FE8787ECF5}" type="datetime1">
              <a:rPr lang="en-US" smtClean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0B61BDE-F4B8-F843-A13C-2588510A133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36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8EDC4CE-602C-465D-AD7C-3BEED277F27F}" type="datetime1">
              <a:rPr lang="en-US" smtClean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0B61BDE-F4B8-F843-A13C-2588510A133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99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A357F9A-1B28-4ECD-925C-3C8D085A7A4A}" type="datetime1">
              <a:rPr lang="en-US" smtClean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0B61BDE-F4B8-F843-A13C-2588510A133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457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434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A761E7C-934C-469F-A8D0-94A5FDBC8011}" type="datetime1">
              <a:rPr lang="en-US" smtClean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0B61BDE-F4B8-F843-A13C-2588510A133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17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517E8C0-8B2B-4961-B742-B4FA29207182}" type="datetime1">
              <a:rPr lang="en-US" smtClean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0B61BDE-F4B8-F843-A13C-2588510A133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98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8E19D94-E553-4D65-BF08-45A88BE3302B}" type="datetime1">
              <a:rPr lang="en-US" smtClean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0B61BDE-F4B8-F843-A13C-2588510A133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457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60E2366-1D07-467E-B978-FB7A24BECCC1}" type="datetime1">
              <a:rPr lang="en-US" smtClean="0"/>
              <a:t>10/5/2021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0B61BDE-F4B8-F843-A13C-2588510A133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587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DCCE8C6-F151-44A3-BCCE-2E69E72522C9}" type="datetime1">
              <a:rPr lang="en-US" smtClean="0"/>
              <a:t>10/5/2021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0B61BDE-F4B8-F843-A13C-2588510A133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1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F81596F-29E0-4365-8E33-DEA7B0B11C35}" type="datetime1">
              <a:rPr lang="en-US" smtClean="0"/>
              <a:t>10/5/2021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0B61BDE-F4B8-F843-A13C-2588510A133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41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D2E6AC2-2775-4339-8061-4CB3853452E5}" type="datetime1">
              <a:rPr lang="en-US" smtClean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0B61BDE-F4B8-F843-A13C-2588510A133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00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9AD2FD0-5BD0-4FA1-AF0A-56EC4CCE6CFE}" type="datetime1">
              <a:rPr lang="en-US" smtClean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0B61BDE-F4B8-F843-A13C-2588510A133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44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14">
            <a:alphaModFix amt="5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69"/>
          <a:stretch/>
        </p:blipFill>
        <p:spPr>
          <a:xfrm>
            <a:off x="0" y="0"/>
            <a:ext cx="9143999" cy="434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3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Elbow Connector 20"/>
          <p:cNvCxnSpPr>
            <a:cxnSpLocks/>
            <a:stCxn id="19" idx="0"/>
          </p:cNvCxnSpPr>
          <p:nvPr/>
        </p:nvCxnSpPr>
        <p:spPr>
          <a:xfrm rot="5400000" flipH="1" flipV="1">
            <a:off x="4193181" y="881019"/>
            <a:ext cx="1647635" cy="1409633"/>
          </a:xfrm>
          <a:prstGeom prst="bentConnector3">
            <a:avLst>
              <a:gd name="adj1" fmla="val 50000"/>
            </a:avLst>
          </a:prstGeom>
          <a:ln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bject 14"/>
          <p:cNvSpPr txBox="1"/>
          <p:nvPr/>
        </p:nvSpPr>
        <p:spPr>
          <a:xfrm>
            <a:off x="568829" y="2990579"/>
            <a:ext cx="7729927" cy="49949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wrap="square" lIns="0" tIns="67945" rIns="0" bIns="0" rtlCol="0" anchor="ctr">
            <a:spAutoFit/>
          </a:bodyPr>
          <a:lstStyle/>
          <a:p>
            <a:pPr marL="90488" marR="0" lvl="0" algn="l" defTabSz="457200" rtl="0" eaLnBrk="1" fontAlgn="auto" latinLnBrk="0" hangingPunct="1">
              <a:lnSpc>
                <a:spcPct val="100000"/>
              </a:lnSpc>
              <a:spcBef>
                <a:spcPts val="5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Raleway"/>
                <a:cs typeface="+mn-cs"/>
              </a:rPr>
              <a:t>Diretrizes e Regulação dos RPPS... O que esperar</a:t>
            </a:r>
            <a:endParaRPr kumimoji="0" lang="pt-BR" sz="2800" b="0" i="0" u="none" strike="noStrike" kern="120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9" name="object 12"/>
          <p:cNvSpPr txBox="1"/>
          <p:nvPr/>
        </p:nvSpPr>
        <p:spPr>
          <a:xfrm>
            <a:off x="556128" y="2409652"/>
            <a:ext cx="7512107" cy="565539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 marR="5080" lvl="0" indent="0" algn="l" defTabSz="457200" rtl="0" eaLnBrk="1" fontAlgn="auto" latinLnBrk="0" hangingPunct="1">
              <a:lnSpc>
                <a:spcPts val="3800"/>
              </a:lnSpc>
              <a:spcBef>
                <a:spcPts val="6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400" b="1" spc="-65" dirty="0">
                <a:solidFill>
                  <a:srgbClr val="144A42"/>
                </a:solidFill>
                <a:latin typeface="Arial"/>
                <a:cs typeface="Arial"/>
              </a:rPr>
              <a:t>SECRETARIA DE PREVIDÊNCIA </a:t>
            </a:r>
            <a:endParaRPr kumimoji="0" lang="pt-BR" sz="3400" b="0" i="0" u="none" strike="noStrike" kern="1200" cap="none" spc="0" normalizeH="0" baseline="0" noProof="0" dirty="0">
              <a:ln>
                <a:noFill/>
              </a:ln>
              <a:solidFill>
                <a:srgbClr val="144A42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" y="-9136"/>
            <a:ext cx="136203" cy="1217706"/>
          </a:xfrm>
          <a:prstGeom prst="rect">
            <a:avLst/>
          </a:prstGeom>
          <a:solidFill>
            <a:srgbClr val="FBC1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 rot="5400000">
            <a:off x="109706" y="4784227"/>
            <a:ext cx="258705" cy="478119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642306" y="-9448"/>
            <a:ext cx="1501694" cy="201701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-1" y="-9136"/>
            <a:ext cx="136203" cy="1217706"/>
          </a:xfrm>
          <a:prstGeom prst="rect">
            <a:avLst/>
          </a:prstGeom>
          <a:solidFill>
            <a:srgbClr val="FBC1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Picture 10" descr="assinatura-4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87"/>
          <a:stretch/>
        </p:blipFill>
        <p:spPr>
          <a:xfrm>
            <a:off x="2476221" y="4501218"/>
            <a:ext cx="1260641" cy="534802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816DF023-CE70-490E-8C1A-9AEAB199C6CE}"/>
              </a:ext>
            </a:extLst>
          </p:cNvPr>
          <p:cNvSpPr txBox="1"/>
          <p:nvPr/>
        </p:nvSpPr>
        <p:spPr>
          <a:xfrm>
            <a:off x="1423275" y="4616935"/>
            <a:ext cx="1052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" b="1" dirty="0"/>
              <a:t>MINISTÉRIO DO</a:t>
            </a:r>
          </a:p>
          <a:p>
            <a:pPr algn="r"/>
            <a:r>
              <a:rPr lang="pt-BR" sz="600" b="1" dirty="0"/>
              <a:t>TRABALHO E PREVIDÊNCIA</a:t>
            </a:r>
          </a:p>
        </p:txBody>
      </p:sp>
    </p:spTree>
    <p:extLst>
      <p:ext uri="{BB962C8B-B14F-4D97-AF65-F5344CB8AC3E}">
        <p14:creationId xmlns:p14="http://schemas.microsoft.com/office/powerpoint/2010/main" val="304914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Elbow Connector 38"/>
          <p:cNvCxnSpPr/>
          <p:nvPr/>
        </p:nvCxnSpPr>
        <p:spPr>
          <a:xfrm rot="10800000">
            <a:off x="6011173" y="599717"/>
            <a:ext cx="2558240" cy="848563"/>
          </a:xfrm>
          <a:prstGeom prst="bentConnector3">
            <a:avLst>
              <a:gd name="adj1" fmla="val -606"/>
            </a:avLst>
          </a:prstGeom>
          <a:ln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646220" y="-9136"/>
            <a:ext cx="497780" cy="1217706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-1" y="-9137"/>
            <a:ext cx="136203" cy="159598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495212" y="4435952"/>
            <a:ext cx="227279" cy="121770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0" descr="assinatura-4.png">
            <a:extLst>
              <a:ext uri="{FF2B5EF4-FFF2-40B4-BE49-F238E27FC236}">
                <a16:creationId xmlns:a16="http://schemas.microsoft.com/office/drawing/2014/main" id="{5813A409-4B9E-4E12-BDC0-7F0D92FBFC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87"/>
          <a:stretch/>
        </p:blipFill>
        <p:spPr>
          <a:xfrm>
            <a:off x="7810837" y="4508703"/>
            <a:ext cx="1260641" cy="450276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80E4EEE8-B91E-49A3-8C04-04A01B9F1F40}"/>
              </a:ext>
            </a:extLst>
          </p:cNvPr>
          <p:cNvSpPr txBox="1"/>
          <p:nvPr/>
        </p:nvSpPr>
        <p:spPr>
          <a:xfrm>
            <a:off x="6821462" y="4551846"/>
            <a:ext cx="1052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" b="1" dirty="0"/>
              <a:t>MINISTÉRIO DO</a:t>
            </a:r>
          </a:p>
          <a:p>
            <a:pPr algn="r"/>
            <a:r>
              <a:rPr lang="pt-BR" sz="600" b="1" dirty="0"/>
              <a:t>TRABALHO E PREVIDÊNCIA</a:t>
            </a:r>
          </a:p>
        </p:txBody>
      </p:sp>
      <p:graphicFrame>
        <p:nvGraphicFramePr>
          <p:cNvPr id="11" name="Espaço Reservado para Conteúdo 8">
            <a:extLst>
              <a:ext uri="{FF2B5EF4-FFF2-40B4-BE49-F238E27FC236}">
                <a16:creationId xmlns:a16="http://schemas.microsoft.com/office/drawing/2014/main" id="{9F4C2ED9-064C-41D5-93AD-1695734D0E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0142599"/>
              </p:ext>
            </p:extLst>
          </p:nvPr>
        </p:nvGraphicFramePr>
        <p:xfrm>
          <a:off x="350737" y="781869"/>
          <a:ext cx="8145900" cy="4191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F4DF231-DC78-4872-BC7C-0B1D79A6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6636" y="4767263"/>
            <a:ext cx="453400" cy="273844"/>
          </a:xfrm>
        </p:spPr>
        <p:txBody>
          <a:bodyPr/>
          <a:lstStyle/>
          <a:p>
            <a:fld id="{10B61BDE-F4B8-F843-A13C-2588510A133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02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Elbow Connector 38"/>
          <p:cNvCxnSpPr/>
          <p:nvPr/>
        </p:nvCxnSpPr>
        <p:spPr>
          <a:xfrm rot="10800000">
            <a:off x="6011173" y="599717"/>
            <a:ext cx="2558240" cy="848563"/>
          </a:xfrm>
          <a:prstGeom prst="bentConnector3">
            <a:avLst>
              <a:gd name="adj1" fmla="val -606"/>
            </a:avLst>
          </a:prstGeom>
          <a:ln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646220" y="-9136"/>
            <a:ext cx="497780" cy="1217706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-1" y="-9137"/>
            <a:ext cx="136203" cy="159598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495212" y="4435952"/>
            <a:ext cx="227279" cy="121770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0" descr="assinatura-4.png">
            <a:extLst>
              <a:ext uri="{FF2B5EF4-FFF2-40B4-BE49-F238E27FC236}">
                <a16:creationId xmlns:a16="http://schemas.microsoft.com/office/drawing/2014/main" id="{5813A409-4B9E-4E12-BDC0-7F0D92FBFC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87"/>
          <a:stretch/>
        </p:blipFill>
        <p:spPr>
          <a:xfrm>
            <a:off x="7810837" y="4508703"/>
            <a:ext cx="1260641" cy="450276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80E4EEE8-B91E-49A3-8C04-04A01B9F1F40}"/>
              </a:ext>
            </a:extLst>
          </p:cNvPr>
          <p:cNvSpPr txBox="1"/>
          <p:nvPr/>
        </p:nvSpPr>
        <p:spPr>
          <a:xfrm>
            <a:off x="6821462" y="4551846"/>
            <a:ext cx="1052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" b="1" dirty="0"/>
              <a:t>MINISTÉRIO DO</a:t>
            </a:r>
          </a:p>
          <a:p>
            <a:pPr algn="r"/>
            <a:r>
              <a:rPr lang="pt-BR" sz="600" b="1" dirty="0"/>
              <a:t>TRABALHO E PREVIDÊNCIA</a:t>
            </a:r>
          </a:p>
        </p:txBody>
      </p:sp>
      <p:graphicFrame>
        <p:nvGraphicFramePr>
          <p:cNvPr id="11" name="Espaço Reservado para Conteúdo 8">
            <a:extLst>
              <a:ext uri="{FF2B5EF4-FFF2-40B4-BE49-F238E27FC236}">
                <a16:creationId xmlns:a16="http://schemas.microsoft.com/office/drawing/2014/main" id="{9F4C2ED9-064C-41D5-93AD-1695734D0E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456539"/>
              </p:ext>
            </p:extLst>
          </p:nvPr>
        </p:nvGraphicFramePr>
        <p:xfrm>
          <a:off x="350737" y="781869"/>
          <a:ext cx="8145900" cy="4191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F4DF231-DC78-4872-BC7C-0B1D79A6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6636" y="4767263"/>
            <a:ext cx="453400" cy="273844"/>
          </a:xfrm>
        </p:spPr>
        <p:txBody>
          <a:bodyPr/>
          <a:lstStyle/>
          <a:p>
            <a:fld id="{10B61BDE-F4B8-F843-A13C-2588510A133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06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Elbow Connector 38"/>
          <p:cNvCxnSpPr/>
          <p:nvPr/>
        </p:nvCxnSpPr>
        <p:spPr>
          <a:xfrm rot="10800000">
            <a:off x="6011173" y="599717"/>
            <a:ext cx="2558240" cy="848563"/>
          </a:xfrm>
          <a:prstGeom prst="bentConnector3">
            <a:avLst>
              <a:gd name="adj1" fmla="val -606"/>
            </a:avLst>
          </a:prstGeom>
          <a:ln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646220" y="-9136"/>
            <a:ext cx="497780" cy="1217706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-1" y="-9137"/>
            <a:ext cx="136203" cy="159598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495212" y="4435952"/>
            <a:ext cx="227279" cy="121770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0" descr="assinatura-4.png">
            <a:extLst>
              <a:ext uri="{FF2B5EF4-FFF2-40B4-BE49-F238E27FC236}">
                <a16:creationId xmlns:a16="http://schemas.microsoft.com/office/drawing/2014/main" id="{5813A409-4B9E-4E12-BDC0-7F0D92FBFC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87"/>
          <a:stretch/>
        </p:blipFill>
        <p:spPr>
          <a:xfrm>
            <a:off x="7810837" y="4508703"/>
            <a:ext cx="1260641" cy="450276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80E4EEE8-B91E-49A3-8C04-04A01B9F1F40}"/>
              </a:ext>
            </a:extLst>
          </p:cNvPr>
          <p:cNvSpPr txBox="1"/>
          <p:nvPr/>
        </p:nvSpPr>
        <p:spPr>
          <a:xfrm>
            <a:off x="6821462" y="4551846"/>
            <a:ext cx="1052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" b="1" dirty="0"/>
              <a:t>MINISTÉRIO DO</a:t>
            </a:r>
          </a:p>
          <a:p>
            <a:pPr algn="r"/>
            <a:r>
              <a:rPr lang="pt-BR" sz="600" b="1" dirty="0"/>
              <a:t>TRABALHO E PREVIDÊNCIA</a:t>
            </a:r>
          </a:p>
        </p:txBody>
      </p:sp>
      <p:graphicFrame>
        <p:nvGraphicFramePr>
          <p:cNvPr id="11" name="Espaço Reservado para Conteúdo 8">
            <a:extLst>
              <a:ext uri="{FF2B5EF4-FFF2-40B4-BE49-F238E27FC236}">
                <a16:creationId xmlns:a16="http://schemas.microsoft.com/office/drawing/2014/main" id="{9F4C2ED9-064C-41D5-93AD-1695734D0E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1702299"/>
              </p:ext>
            </p:extLst>
          </p:nvPr>
        </p:nvGraphicFramePr>
        <p:xfrm>
          <a:off x="350737" y="781869"/>
          <a:ext cx="8145900" cy="4191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F4DF231-DC78-4872-BC7C-0B1D79A6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6636" y="4767263"/>
            <a:ext cx="453400" cy="273844"/>
          </a:xfrm>
        </p:spPr>
        <p:txBody>
          <a:bodyPr/>
          <a:lstStyle/>
          <a:p>
            <a:fld id="{10B61BDE-F4B8-F843-A13C-2588510A133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325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Elbow Connector 38"/>
          <p:cNvCxnSpPr/>
          <p:nvPr/>
        </p:nvCxnSpPr>
        <p:spPr>
          <a:xfrm rot="10800000">
            <a:off x="6011173" y="599717"/>
            <a:ext cx="2558240" cy="848563"/>
          </a:xfrm>
          <a:prstGeom prst="bentConnector3">
            <a:avLst>
              <a:gd name="adj1" fmla="val -606"/>
            </a:avLst>
          </a:prstGeom>
          <a:ln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646220" y="-9136"/>
            <a:ext cx="497780" cy="1217706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-1" y="-9137"/>
            <a:ext cx="136203" cy="159598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495212" y="4435952"/>
            <a:ext cx="227279" cy="121770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0" descr="assinatura-4.png">
            <a:extLst>
              <a:ext uri="{FF2B5EF4-FFF2-40B4-BE49-F238E27FC236}">
                <a16:creationId xmlns:a16="http://schemas.microsoft.com/office/drawing/2014/main" id="{5813A409-4B9E-4E12-BDC0-7F0D92FBFC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87"/>
          <a:stretch/>
        </p:blipFill>
        <p:spPr>
          <a:xfrm>
            <a:off x="7810837" y="4508703"/>
            <a:ext cx="1260641" cy="450276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80E4EEE8-B91E-49A3-8C04-04A01B9F1F40}"/>
              </a:ext>
            </a:extLst>
          </p:cNvPr>
          <p:cNvSpPr txBox="1"/>
          <p:nvPr/>
        </p:nvSpPr>
        <p:spPr>
          <a:xfrm>
            <a:off x="6821462" y="4551846"/>
            <a:ext cx="1052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" b="1" dirty="0"/>
              <a:t>MINISTÉRIO DO</a:t>
            </a:r>
          </a:p>
          <a:p>
            <a:pPr algn="r"/>
            <a:r>
              <a:rPr lang="pt-BR" sz="600" b="1" dirty="0"/>
              <a:t>TRABALHO E PREVIDÊNCIA</a:t>
            </a:r>
          </a:p>
        </p:txBody>
      </p:sp>
      <p:graphicFrame>
        <p:nvGraphicFramePr>
          <p:cNvPr id="11" name="Espaço Reservado para Conteúdo 8">
            <a:extLst>
              <a:ext uri="{FF2B5EF4-FFF2-40B4-BE49-F238E27FC236}">
                <a16:creationId xmlns:a16="http://schemas.microsoft.com/office/drawing/2014/main" id="{9F4C2ED9-064C-41D5-93AD-1695734D0E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8516352"/>
              </p:ext>
            </p:extLst>
          </p:nvPr>
        </p:nvGraphicFramePr>
        <p:xfrm>
          <a:off x="350737" y="781869"/>
          <a:ext cx="8145900" cy="4191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F4DF231-DC78-4872-BC7C-0B1D79A6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6636" y="4767263"/>
            <a:ext cx="453400" cy="273844"/>
          </a:xfrm>
        </p:spPr>
        <p:txBody>
          <a:bodyPr/>
          <a:lstStyle/>
          <a:p>
            <a:fld id="{10B61BDE-F4B8-F843-A13C-2588510A133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60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Elbow Connector 38"/>
          <p:cNvCxnSpPr/>
          <p:nvPr/>
        </p:nvCxnSpPr>
        <p:spPr>
          <a:xfrm rot="10800000">
            <a:off x="6011173" y="599717"/>
            <a:ext cx="2558240" cy="848563"/>
          </a:xfrm>
          <a:prstGeom prst="bentConnector3">
            <a:avLst>
              <a:gd name="adj1" fmla="val -606"/>
            </a:avLst>
          </a:prstGeom>
          <a:ln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646220" y="-9136"/>
            <a:ext cx="497780" cy="1217706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-1" y="-9137"/>
            <a:ext cx="136203" cy="159598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495212" y="4435952"/>
            <a:ext cx="227279" cy="121770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0" descr="assinatura-4.png">
            <a:extLst>
              <a:ext uri="{FF2B5EF4-FFF2-40B4-BE49-F238E27FC236}">
                <a16:creationId xmlns:a16="http://schemas.microsoft.com/office/drawing/2014/main" id="{5813A409-4B9E-4E12-BDC0-7F0D92FBFC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87"/>
          <a:stretch/>
        </p:blipFill>
        <p:spPr>
          <a:xfrm>
            <a:off x="7810837" y="4508703"/>
            <a:ext cx="1260641" cy="450276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80E4EEE8-B91E-49A3-8C04-04A01B9F1F40}"/>
              </a:ext>
            </a:extLst>
          </p:cNvPr>
          <p:cNvSpPr txBox="1"/>
          <p:nvPr/>
        </p:nvSpPr>
        <p:spPr>
          <a:xfrm>
            <a:off x="6821462" y="4551846"/>
            <a:ext cx="1052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" b="1" dirty="0"/>
              <a:t>MINISTÉRIO DO</a:t>
            </a:r>
          </a:p>
          <a:p>
            <a:pPr algn="r"/>
            <a:r>
              <a:rPr lang="pt-BR" sz="600" b="1" dirty="0"/>
              <a:t>TRABALHO E PREVIDÊNCIA</a:t>
            </a:r>
          </a:p>
        </p:txBody>
      </p:sp>
      <p:graphicFrame>
        <p:nvGraphicFramePr>
          <p:cNvPr id="11" name="Espaço Reservado para Conteúdo 8">
            <a:extLst>
              <a:ext uri="{FF2B5EF4-FFF2-40B4-BE49-F238E27FC236}">
                <a16:creationId xmlns:a16="http://schemas.microsoft.com/office/drawing/2014/main" id="{9F4C2ED9-064C-41D5-93AD-1695734D0E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3172066"/>
              </p:ext>
            </p:extLst>
          </p:nvPr>
        </p:nvGraphicFramePr>
        <p:xfrm>
          <a:off x="350737" y="781869"/>
          <a:ext cx="8145900" cy="4191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F4DF231-DC78-4872-BC7C-0B1D79A6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6636" y="4767263"/>
            <a:ext cx="453400" cy="273844"/>
          </a:xfrm>
        </p:spPr>
        <p:txBody>
          <a:bodyPr/>
          <a:lstStyle/>
          <a:p>
            <a:fld id="{10B61BDE-F4B8-F843-A13C-2588510A133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340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1" y="1"/>
            <a:ext cx="9141619" cy="5143499"/>
          </a:xfrm>
          <a:prstGeom prst="rect">
            <a:avLst/>
          </a:prstGeom>
          <a:solidFill>
            <a:srgbClr val="FBFE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Rectangle 9"/>
          <p:cNvSpPr/>
          <p:nvPr/>
        </p:nvSpPr>
        <p:spPr>
          <a:xfrm>
            <a:off x="8643159" y="2735494"/>
            <a:ext cx="562613" cy="150722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rot="5400000">
            <a:off x="5747207" y="-502970"/>
            <a:ext cx="277404" cy="12833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Rectangle 11"/>
          <p:cNvSpPr/>
          <p:nvPr/>
        </p:nvSpPr>
        <p:spPr>
          <a:xfrm rot="5400000">
            <a:off x="1550166" y="4363126"/>
            <a:ext cx="277404" cy="12833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Rectangle 14"/>
          <p:cNvSpPr/>
          <p:nvPr/>
        </p:nvSpPr>
        <p:spPr>
          <a:xfrm>
            <a:off x="1192" y="610189"/>
            <a:ext cx="562613" cy="150722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accent2"/>
              </a:solidFill>
            </a:endParaRPr>
          </a:p>
        </p:txBody>
      </p:sp>
      <p:pic>
        <p:nvPicPr>
          <p:cNvPr id="8" name="Picture 10" descr="assinatura-4.png">
            <a:extLst>
              <a:ext uri="{FF2B5EF4-FFF2-40B4-BE49-F238E27FC236}">
                <a16:creationId xmlns:a16="http://schemas.microsoft.com/office/drawing/2014/main" id="{E441C8C4-F139-48FB-938B-D960504943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87"/>
          <a:stretch/>
        </p:blipFill>
        <p:spPr>
          <a:xfrm>
            <a:off x="4458683" y="2372548"/>
            <a:ext cx="1531063" cy="649523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605FBBB8-D5FE-47E4-A2BC-6C3F12518992}"/>
              </a:ext>
            </a:extLst>
          </p:cNvPr>
          <p:cNvSpPr txBox="1"/>
          <p:nvPr/>
        </p:nvSpPr>
        <p:spPr>
          <a:xfrm>
            <a:off x="2978727" y="2528032"/>
            <a:ext cx="1343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800" b="1" dirty="0"/>
              <a:t>MINISTÉRIO DO</a:t>
            </a:r>
          </a:p>
          <a:p>
            <a:pPr algn="r"/>
            <a:r>
              <a:rPr lang="pt-BR" sz="800" b="1" dirty="0"/>
              <a:t>TRABALHO E PREVIDÊNCIA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CD8F07A1-57B9-4726-91CB-28996245677B}"/>
              </a:ext>
            </a:extLst>
          </p:cNvPr>
          <p:cNvSpPr/>
          <p:nvPr/>
        </p:nvSpPr>
        <p:spPr>
          <a:xfrm>
            <a:off x="2749874" y="1268146"/>
            <a:ext cx="3497414" cy="84926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Muito Obrigado!</a:t>
            </a:r>
          </a:p>
        </p:txBody>
      </p:sp>
    </p:spTree>
    <p:extLst>
      <p:ext uri="{BB962C8B-B14F-4D97-AF65-F5344CB8AC3E}">
        <p14:creationId xmlns:p14="http://schemas.microsoft.com/office/powerpoint/2010/main" val="3950533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Elbow Connector 20"/>
          <p:cNvCxnSpPr>
            <a:cxnSpLocks/>
          </p:cNvCxnSpPr>
          <p:nvPr/>
        </p:nvCxnSpPr>
        <p:spPr>
          <a:xfrm flipV="1">
            <a:off x="1396533" y="486781"/>
            <a:ext cx="7747467" cy="1075209"/>
          </a:xfrm>
          <a:prstGeom prst="bentConnector3">
            <a:avLst>
              <a:gd name="adj1" fmla="val 50000"/>
            </a:avLst>
          </a:prstGeom>
          <a:ln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bject 12"/>
          <p:cNvSpPr txBox="1"/>
          <p:nvPr/>
        </p:nvSpPr>
        <p:spPr>
          <a:xfrm>
            <a:off x="-539335" y="925800"/>
            <a:ext cx="8124879" cy="565539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 marR="5080" lvl="0" indent="0" algn="ctr" defTabSz="457200" rtl="0" eaLnBrk="1" fontAlgn="auto" latinLnBrk="0" hangingPunct="1">
              <a:lnSpc>
                <a:spcPts val="3800"/>
              </a:lnSpc>
              <a:spcBef>
                <a:spcPts val="6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400" b="1" spc="-65" dirty="0">
                <a:solidFill>
                  <a:srgbClr val="144A42"/>
                </a:solidFill>
                <a:latin typeface="Arial"/>
                <a:cs typeface="Arial"/>
              </a:rPr>
              <a:t>AGENDA...</a:t>
            </a:r>
            <a:endParaRPr kumimoji="0" lang="pt-BR" sz="3400" b="0" i="0" u="none" strike="noStrike" kern="1200" cap="none" spc="0" normalizeH="0" baseline="0" noProof="0" dirty="0">
              <a:ln>
                <a:noFill/>
              </a:ln>
              <a:solidFill>
                <a:srgbClr val="144A42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" y="-9136"/>
            <a:ext cx="136203" cy="1217706"/>
          </a:xfrm>
          <a:prstGeom prst="rect">
            <a:avLst/>
          </a:prstGeom>
          <a:solidFill>
            <a:srgbClr val="FBC1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 rot="5400000">
            <a:off x="109706" y="4784227"/>
            <a:ext cx="258705" cy="478119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642306" y="-9448"/>
            <a:ext cx="1501694" cy="201701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-1" y="-9136"/>
            <a:ext cx="136203" cy="1217706"/>
          </a:xfrm>
          <a:prstGeom prst="rect">
            <a:avLst/>
          </a:prstGeom>
          <a:solidFill>
            <a:srgbClr val="FBC1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C510A40-8BE3-41A7-8E4E-D61117CE6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3752570"/>
            <a:ext cx="7772400" cy="93026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pt-BR" dirty="0">
                <a:solidFill>
                  <a:schemeClr val="tx1"/>
                </a:solidFill>
              </a:rPr>
              <a:t>1 - Do processo de regulação</a:t>
            </a:r>
          </a:p>
          <a:p>
            <a:pPr>
              <a:spcBef>
                <a:spcPts val="0"/>
              </a:spcBef>
            </a:pPr>
            <a:r>
              <a:rPr lang="pt-BR" dirty="0">
                <a:solidFill>
                  <a:schemeClr val="tx1"/>
                </a:solidFill>
              </a:rPr>
              <a:t>2 - Da LRP</a:t>
            </a:r>
          </a:p>
          <a:p>
            <a:pPr>
              <a:spcBef>
                <a:spcPts val="0"/>
              </a:spcBef>
            </a:pPr>
            <a:r>
              <a:rPr lang="pt-BR" dirty="0">
                <a:solidFill>
                  <a:schemeClr val="tx1"/>
                </a:solidFill>
              </a:rPr>
              <a:t>3 - Parcelamento</a:t>
            </a:r>
          </a:p>
          <a:p>
            <a:pPr>
              <a:spcBef>
                <a:spcPts val="0"/>
              </a:spcBef>
            </a:pPr>
            <a:r>
              <a:rPr lang="pt-BR" dirty="0">
                <a:solidFill>
                  <a:schemeClr val="tx1"/>
                </a:solidFill>
              </a:rPr>
              <a:t>4 - Natureza jurídica contribuição patronal</a:t>
            </a:r>
          </a:p>
          <a:p>
            <a:pPr>
              <a:spcBef>
                <a:spcPts val="0"/>
              </a:spcBef>
            </a:pPr>
            <a:r>
              <a:rPr lang="pt-BR" dirty="0">
                <a:solidFill>
                  <a:schemeClr val="tx1"/>
                </a:solidFill>
              </a:rPr>
              <a:t>5 - Da nova Portaria Geral</a:t>
            </a:r>
          </a:p>
          <a:p>
            <a:pPr>
              <a:spcBef>
                <a:spcPts val="0"/>
              </a:spcBef>
            </a:pPr>
            <a:r>
              <a:rPr lang="pt-BR" dirty="0">
                <a:solidFill>
                  <a:schemeClr val="tx1"/>
                </a:solidFill>
              </a:rPr>
              <a:t>6 - Do CRP na nova Portaria Geral </a:t>
            </a:r>
          </a:p>
          <a:p>
            <a:pPr>
              <a:spcBef>
                <a:spcPts val="0"/>
              </a:spcBef>
            </a:pPr>
            <a:r>
              <a:rPr lang="pt-BR" dirty="0">
                <a:solidFill>
                  <a:schemeClr val="tx1"/>
                </a:solidFill>
              </a:rPr>
              <a:t>7 - Dos limites de contribuição na nova Portaria Geral</a:t>
            </a:r>
          </a:p>
          <a:p>
            <a:pPr>
              <a:spcBef>
                <a:spcPts val="0"/>
              </a:spcBef>
            </a:pPr>
            <a:r>
              <a:rPr lang="pt-BR" dirty="0">
                <a:solidFill>
                  <a:schemeClr val="tx1"/>
                </a:solidFill>
              </a:rPr>
              <a:t>8 - Da PEC 32/2020</a:t>
            </a:r>
          </a:p>
          <a:p>
            <a:pPr>
              <a:spcBef>
                <a:spcPts val="0"/>
              </a:spcBef>
            </a:pPr>
            <a:r>
              <a:rPr lang="pt-BR" dirty="0">
                <a:solidFill>
                  <a:schemeClr val="tx1"/>
                </a:solidFill>
              </a:rPr>
              <a:t>9 - Da incorporação da NBC TSP 15 </a:t>
            </a:r>
          </a:p>
          <a:p>
            <a:pPr>
              <a:spcBef>
                <a:spcPts val="0"/>
              </a:spcBef>
            </a:pPr>
            <a:r>
              <a:rPr lang="pt-BR" dirty="0">
                <a:solidFill>
                  <a:schemeClr val="tx1"/>
                </a:solidFill>
              </a:rPr>
              <a:t>10 - Do projeto de promoção das reformas previdenciárias</a:t>
            </a:r>
          </a:p>
        </p:txBody>
      </p:sp>
    </p:spTree>
    <p:extLst>
      <p:ext uri="{BB962C8B-B14F-4D97-AF65-F5344CB8AC3E}">
        <p14:creationId xmlns:p14="http://schemas.microsoft.com/office/powerpoint/2010/main" val="2715613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36203" y="381759"/>
            <a:ext cx="4652078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accent3"/>
                </a:solidFill>
                <a:latin typeface="Myriad Pro"/>
                <a:cs typeface="Myriad Pro"/>
              </a:rPr>
              <a:t>1 - Do Processo de Regulação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646220" y="-9135"/>
            <a:ext cx="497780" cy="565672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-1" y="-9137"/>
            <a:ext cx="136203" cy="159598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4888695" y="359159"/>
            <a:ext cx="2396321" cy="445310"/>
            <a:chOff x="630463" y="4677782"/>
            <a:chExt cx="1567696" cy="291326"/>
          </a:xfrm>
        </p:grpSpPr>
        <p:sp>
          <p:nvSpPr>
            <p:cNvPr id="43" name="Plus 42"/>
            <p:cNvSpPr/>
            <p:nvPr/>
          </p:nvSpPr>
          <p:spPr>
            <a:xfrm>
              <a:off x="630463" y="4677782"/>
              <a:ext cx="291328" cy="291326"/>
            </a:xfrm>
            <a:prstGeom prst="mathPlus">
              <a:avLst>
                <a:gd name="adj1" fmla="val 6639"/>
              </a:avLst>
            </a:prstGeom>
            <a:solidFill>
              <a:srgbClr val="FBC10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Plus 43"/>
            <p:cNvSpPr/>
            <p:nvPr/>
          </p:nvSpPr>
          <p:spPr>
            <a:xfrm>
              <a:off x="1026748" y="4677782"/>
              <a:ext cx="291328" cy="291326"/>
            </a:xfrm>
            <a:prstGeom prst="mathPlus">
              <a:avLst>
                <a:gd name="adj1" fmla="val 6639"/>
              </a:avLst>
            </a:prstGeom>
            <a:solidFill>
              <a:srgbClr val="70AD4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Plus 44"/>
            <p:cNvSpPr/>
            <p:nvPr/>
          </p:nvSpPr>
          <p:spPr>
            <a:xfrm>
              <a:off x="1474368" y="4677782"/>
              <a:ext cx="291328" cy="291326"/>
            </a:xfrm>
            <a:prstGeom prst="mathPlus">
              <a:avLst>
                <a:gd name="adj1" fmla="val 6639"/>
              </a:avLst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Plus 45"/>
            <p:cNvSpPr/>
            <p:nvPr/>
          </p:nvSpPr>
          <p:spPr>
            <a:xfrm>
              <a:off x="1906831" y="4677782"/>
              <a:ext cx="291328" cy="291326"/>
            </a:xfrm>
            <a:prstGeom prst="mathPlus">
              <a:avLst>
                <a:gd name="adj1" fmla="val 6639"/>
              </a:avLst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9" name="Rectangle 58"/>
          <p:cNvSpPr/>
          <p:nvPr/>
        </p:nvSpPr>
        <p:spPr>
          <a:xfrm>
            <a:off x="1705213" y="5152640"/>
            <a:ext cx="431399" cy="431399"/>
          </a:xfrm>
          <a:prstGeom prst="rect">
            <a:avLst/>
          </a:prstGeom>
          <a:solidFill>
            <a:srgbClr val="FBC1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2314145" y="5152640"/>
            <a:ext cx="431399" cy="431399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4D3B4924-03E1-4F0D-8E54-93B8600184B7}"/>
              </a:ext>
            </a:extLst>
          </p:cNvPr>
          <p:cNvSpPr/>
          <p:nvPr/>
        </p:nvSpPr>
        <p:spPr>
          <a:xfrm>
            <a:off x="4788281" y="778059"/>
            <a:ext cx="3479662" cy="43707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Deliberação</a:t>
            </a:r>
          </a:p>
          <a:p>
            <a:r>
              <a:rPr lang="pt-BR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CNRPPS 15 membros titulares/suplentes: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União: SPREV, SRPPS, SGP, INSS;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i="1" dirty="0" err="1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Atricon</a:t>
            </a:r>
            <a:r>
              <a:rPr lang="pt-BR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(TCE-MT/TCE-SP);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Municípios: CNM/</a:t>
            </a:r>
            <a:r>
              <a:rPr lang="pt-BR" i="1" dirty="0" err="1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Fonac</a:t>
            </a:r>
            <a:r>
              <a:rPr lang="pt-BR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Estados: </a:t>
            </a:r>
            <a:r>
              <a:rPr lang="pt-BR" i="1" dirty="0" err="1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Consefaz</a:t>
            </a:r>
            <a:r>
              <a:rPr lang="pt-BR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pt-BR" i="1" dirty="0" err="1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Consad</a:t>
            </a:r>
            <a:r>
              <a:rPr lang="pt-BR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RPPS Estados (SP/MS e AL/AM);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RPPS Municípios (Manaus/Salvador e BH/POA) e </a:t>
            </a:r>
            <a:r>
              <a:rPr lang="pt-BR" i="1" dirty="0" err="1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Abipem</a:t>
            </a:r>
            <a:r>
              <a:rPr lang="pt-BR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pt-BR" i="1" dirty="0" err="1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Aneprem</a:t>
            </a:r>
            <a:r>
              <a:rPr lang="pt-BR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Segurados União, Estados e Municípios: </a:t>
            </a:r>
            <a:r>
              <a:rPr lang="pt-BR" i="1" dirty="0" err="1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Fonacate</a:t>
            </a:r>
            <a:r>
              <a:rPr lang="pt-BR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i="1" dirty="0" err="1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Fenasepe</a:t>
            </a:r>
            <a:r>
              <a:rPr lang="pt-BR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CSPB.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FD47325D-A707-44A2-A098-B76BD57997B4}"/>
              </a:ext>
            </a:extLst>
          </p:cNvPr>
          <p:cNvSpPr/>
          <p:nvPr/>
        </p:nvSpPr>
        <p:spPr>
          <a:xfrm>
            <a:off x="0" y="827521"/>
            <a:ext cx="3735045" cy="4152690"/>
          </a:xfrm>
          <a:prstGeom prst="roundRect">
            <a:avLst/>
          </a:prstGeom>
          <a:solidFill>
            <a:srgbClr val="FBC1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Debates e Formulação</a:t>
            </a:r>
          </a:p>
          <a:p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Conaprev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Voz e voto (43: RPPS União, Estados/DF; 12 capitais; 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Abipem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Aneprem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SRPPS)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Voz (20: 2 cons. Estaduais e 2 munic., 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Atricon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INSS, 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Dataprev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SRGPS, 6 EFPC, 3 assoc. estaduais RPPS, 3 municípios) </a:t>
            </a:r>
          </a:p>
          <a:p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Comissão de Atuária</a:t>
            </a:r>
          </a:p>
          <a:p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Comissão </a:t>
            </a:r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Pró-Gestão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Certificação Profissional</a:t>
            </a:r>
          </a:p>
          <a:p>
            <a:r>
              <a:rPr lang="pt-B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Copajure</a:t>
            </a: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Grupos de Trabalho</a:t>
            </a: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56E578B7-530A-42C1-B935-18FD293A6C25}"/>
              </a:ext>
            </a:extLst>
          </p:cNvPr>
          <p:cNvSpPr/>
          <p:nvPr/>
        </p:nvSpPr>
        <p:spPr>
          <a:xfrm>
            <a:off x="3211926" y="1993308"/>
            <a:ext cx="1772805" cy="18211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/>
              <a:t>Consultas públicas</a:t>
            </a:r>
          </a:p>
          <a:p>
            <a:pPr algn="ctr"/>
            <a:r>
              <a:rPr lang="pt-BR" sz="2000" b="1" dirty="0"/>
              <a:t>Consolidação SRPPS</a:t>
            </a:r>
          </a:p>
        </p:txBody>
      </p:sp>
      <p:sp>
        <p:nvSpPr>
          <p:cNvPr id="62" name="Retângulo: Cantos Arredondados 61">
            <a:extLst>
              <a:ext uri="{FF2B5EF4-FFF2-40B4-BE49-F238E27FC236}">
                <a16:creationId xmlns:a16="http://schemas.microsoft.com/office/drawing/2014/main" id="{8717DF72-44DD-4C22-B3AA-2F96DEB6964C}"/>
              </a:ext>
            </a:extLst>
          </p:cNvPr>
          <p:cNvSpPr/>
          <p:nvPr/>
        </p:nvSpPr>
        <p:spPr>
          <a:xfrm>
            <a:off x="7906871" y="2052886"/>
            <a:ext cx="1291968" cy="18211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Análise PGFN</a:t>
            </a:r>
          </a:p>
        </p:txBody>
      </p:sp>
    </p:spTree>
    <p:extLst>
      <p:ext uri="{BB962C8B-B14F-4D97-AF65-F5344CB8AC3E}">
        <p14:creationId xmlns:p14="http://schemas.microsoft.com/office/powerpoint/2010/main" val="3869099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36203" y="381759"/>
            <a:ext cx="4652078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accent3"/>
                </a:solidFill>
                <a:latin typeface="Myriad Pro"/>
                <a:cs typeface="Myriad Pro"/>
              </a:rPr>
              <a:t>2 - Da LRP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646220" y="-9135"/>
            <a:ext cx="497780" cy="565672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-1" y="-9137"/>
            <a:ext cx="136203" cy="159598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 rot="5400000">
            <a:off x="109706" y="4784227"/>
            <a:ext cx="258705" cy="478119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4888695" y="359159"/>
            <a:ext cx="2396321" cy="445310"/>
            <a:chOff x="630463" y="4677782"/>
            <a:chExt cx="1567696" cy="291326"/>
          </a:xfrm>
        </p:grpSpPr>
        <p:sp>
          <p:nvSpPr>
            <p:cNvPr id="43" name="Plus 42"/>
            <p:cNvSpPr/>
            <p:nvPr/>
          </p:nvSpPr>
          <p:spPr>
            <a:xfrm>
              <a:off x="630463" y="4677782"/>
              <a:ext cx="291328" cy="291326"/>
            </a:xfrm>
            <a:prstGeom prst="mathPlus">
              <a:avLst>
                <a:gd name="adj1" fmla="val 6639"/>
              </a:avLst>
            </a:prstGeom>
            <a:solidFill>
              <a:srgbClr val="FBC10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Plus 43"/>
            <p:cNvSpPr/>
            <p:nvPr/>
          </p:nvSpPr>
          <p:spPr>
            <a:xfrm>
              <a:off x="1026748" y="4677782"/>
              <a:ext cx="291328" cy="291326"/>
            </a:xfrm>
            <a:prstGeom prst="mathPlus">
              <a:avLst>
                <a:gd name="adj1" fmla="val 6639"/>
              </a:avLst>
            </a:prstGeom>
            <a:solidFill>
              <a:srgbClr val="70AD4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Plus 44"/>
            <p:cNvSpPr/>
            <p:nvPr/>
          </p:nvSpPr>
          <p:spPr>
            <a:xfrm>
              <a:off x="1474368" y="4677782"/>
              <a:ext cx="291328" cy="291326"/>
            </a:xfrm>
            <a:prstGeom prst="mathPlus">
              <a:avLst>
                <a:gd name="adj1" fmla="val 6639"/>
              </a:avLst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Plus 45"/>
            <p:cNvSpPr/>
            <p:nvPr/>
          </p:nvSpPr>
          <p:spPr>
            <a:xfrm>
              <a:off x="1906831" y="4677782"/>
              <a:ext cx="291328" cy="291326"/>
            </a:xfrm>
            <a:prstGeom prst="mathPlus">
              <a:avLst>
                <a:gd name="adj1" fmla="val 6639"/>
              </a:avLst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9" name="Rectangle 58"/>
          <p:cNvSpPr/>
          <p:nvPr/>
        </p:nvSpPr>
        <p:spPr>
          <a:xfrm>
            <a:off x="1705213" y="5152640"/>
            <a:ext cx="431399" cy="431399"/>
          </a:xfrm>
          <a:prstGeom prst="rect">
            <a:avLst/>
          </a:prstGeom>
          <a:solidFill>
            <a:srgbClr val="FBC1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2314145" y="5152640"/>
            <a:ext cx="431399" cy="431399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21">
            <a:extLst>
              <a:ext uri="{FF2B5EF4-FFF2-40B4-BE49-F238E27FC236}">
                <a16:creationId xmlns:a16="http://schemas.microsoft.com/office/drawing/2014/main" id="{87499D02-6DB7-9F49-A55B-C2104B12736D}"/>
              </a:ext>
            </a:extLst>
          </p:cNvPr>
          <p:cNvSpPr/>
          <p:nvPr/>
        </p:nvSpPr>
        <p:spPr>
          <a:xfrm>
            <a:off x="292894" y="823522"/>
            <a:ext cx="8679655" cy="359238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ct val="107000"/>
              </a:lnSpc>
            </a:pPr>
            <a:endParaRPr lang="pt-BR" dirty="0">
              <a:solidFill>
                <a:schemeClr val="tx1"/>
              </a:solidFill>
              <a:latin typeface="Raleway"/>
              <a:ea typeface="+mj-ea"/>
            </a:endParaRPr>
          </a:p>
          <a:p>
            <a:endParaRPr lang="pt-BR" sz="1600" dirty="0">
              <a:solidFill>
                <a:schemeClr val="tx1"/>
              </a:solidFill>
              <a:latin typeface="Raleway"/>
              <a:ea typeface="+mj-ea"/>
            </a:endParaRPr>
          </a:p>
        </p:txBody>
      </p:sp>
      <p:pic>
        <p:nvPicPr>
          <p:cNvPr id="15" name="Picture 10" descr="assinatura-4.png">
            <a:extLst>
              <a:ext uri="{FF2B5EF4-FFF2-40B4-BE49-F238E27FC236}">
                <a16:creationId xmlns:a16="http://schemas.microsoft.com/office/drawing/2014/main" id="{BBACD15F-0C06-4D2C-9C81-EB6D791E95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87"/>
          <a:stretch/>
        </p:blipFill>
        <p:spPr>
          <a:xfrm>
            <a:off x="7424665" y="4405062"/>
            <a:ext cx="1260641" cy="534802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FA408514-4A51-48A4-B27F-516B08E81D7A}"/>
              </a:ext>
            </a:extLst>
          </p:cNvPr>
          <p:cNvSpPr txBox="1"/>
          <p:nvPr/>
        </p:nvSpPr>
        <p:spPr>
          <a:xfrm>
            <a:off x="6401312" y="4533963"/>
            <a:ext cx="1052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" b="1" dirty="0"/>
              <a:t>MINISTÉRIO DO</a:t>
            </a:r>
          </a:p>
          <a:p>
            <a:pPr algn="r"/>
            <a:r>
              <a:rPr lang="pt-BR" sz="600" b="1" dirty="0"/>
              <a:t>TRABALHO E PREVIDÊNCIA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16D81FC9-9CCB-44EE-ADFE-AC6176BC6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6220" y="4802942"/>
            <a:ext cx="395422" cy="273844"/>
          </a:xfrm>
        </p:spPr>
        <p:txBody>
          <a:bodyPr/>
          <a:lstStyle/>
          <a:p>
            <a:fld id="{10B61BDE-F4B8-F843-A13C-2588510A133A}" type="slidenum">
              <a:rPr lang="en-US" sz="1200" smtClean="0"/>
              <a:t>4</a:t>
            </a:fld>
            <a:endParaRPr lang="en-US" sz="1200" dirty="0"/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9EBD7F88-E7B2-4277-8386-38A02C24856C}"/>
              </a:ext>
            </a:extLst>
          </p:cNvPr>
          <p:cNvSpPr/>
          <p:nvPr/>
        </p:nvSpPr>
        <p:spPr bwMode="auto">
          <a:xfrm flipH="1">
            <a:off x="3498562" y="3962602"/>
            <a:ext cx="922706" cy="3077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prstClr val="white"/>
                </a:solidFill>
                <a:latin typeface="Calibri" panose="020F0502020204030204"/>
                <a:cs typeface="Segoe UI" panose="020B0502040204020203" pitchFamily="34" charset="0"/>
              </a:rPr>
              <a:t>2020</a:t>
            </a:r>
          </a:p>
        </p:txBody>
      </p:sp>
      <p:grpSp>
        <p:nvGrpSpPr>
          <p:cNvPr id="25" name="Group 58">
            <a:extLst>
              <a:ext uri="{FF2B5EF4-FFF2-40B4-BE49-F238E27FC236}">
                <a16:creationId xmlns:a16="http://schemas.microsoft.com/office/drawing/2014/main" id="{320F522E-39E5-478A-B3D0-6A24129FFB2F}"/>
              </a:ext>
            </a:extLst>
          </p:cNvPr>
          <p:cNvGrpSpPr>
            <a:grpSpLocks/>
          </p:cNvGrpSpPr>
          <p:nvPr/>
        </p:nvGrpSpPr>
        <p:grpSpPr bwMode="auto">
          <a:xfrm>
            <a:off x="647177" y="1429236"/>
            <a:ext cx="1090099" cy="1471087"/>
            <a:chOff x="5334952" y="2692536"/>
            <a:chExt cx="1531144" cy="1471390"/>
          </a:xfrm>
        </p:grpSpPr>
        <p:cxnSp>
          <p:nvCxnSpPr>
            <p:cNvPr id="26" name="Straight Connector 59">
              <a:extLst>
                <a:ext uri="{FF2B5EF4-FFF2-40B4-BE49-F238E27FC236}">
                  <a16:creationId xmlns:a16="http://schemas.microsoft.com/office/drawing/2014/main" id="{30752844-E024-4D34-940F-002C53501CE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61766" y="2960353"/>
              <a:ext cx="4330" cy="1203573"/>
            </a:xfrm>
            <a:prstGeom prst="line">
              <a:avLst/>
            </a:prstGeom>
            <a:noFill/>
            <a:ln w="19050" algn="ctr">
              <a:solidFill>
                <a:srgbClr val="8ABF13"/>
              </a:solidFill>
              <a:miter lim="800000"/>
              <a:headEnd type="none" w="lg" len="lg"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7" name="Group 60">
              <a:extLst>
                <a:ext uri="{FF2B5EF4-FFF2-40B4-BE49-F238E27FC236}">
                  <a16:creationId xmlns:a16="http://schemas.microsoft.com/office/drawing/2014/main" id="{96728B87-1FA5-45EB-91DD-B263E17BB664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5334952" y="2692536"/>
              <a:ext cx="1531144" cy="767441"/>
              <a:chOff x="-7144" y="2524310"/>
              <a:chExt cx="1531144" cy="767441"/>
            </a:xfrm>
          </p:grpSpPr>
          <p:sp>
            <p:nvSpPr>
              <p:cNvPr id="28" name="Rectangle: Top Corners Rounded 61">
                <a:extLst>
                  <a:ext uri="{FF2B5EF4-FFF2-40B4-BE49-F238E27FC236}">
                    <a16:creationId xmlns:a16="http://schemas.microsoft.com/office/drawing/2014/main" id="{0300926A-52FF-44E4-9B1A-603D90595350}"/>
                  </a:ext>
                </a:extLst>
              </p:cNvPr>
              <p:cNvSpPr/>
              <p:nvPr/>
            </p:nvSpPr>
            <p:spPr>
              <a:xfrm rot="5400000">
                <a:off x="410955" y="2106211"/>
                <a:ext cx="694946" cy="153114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8ABF13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508000" dist="254000" dir="2700000" sx="90000" sy="9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kern="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29" name="Rectangle 62">
                <a:extLst>
                  <a:ext uri="{FF2B5EF4-FFF2-40B4-BE49-F238E27FC236}">
                    <a16:creationId xmlns:a16="http://schemas.microsoft.com/office/drawing/2014/main" id="{D1028232-CDCE-4DC6-9D4C-F2B89239EB45}"/>
                  </a:ext>
                </a:extLst>
              </p:cNvPr>
              <p:cNvSpPr/>
              <p:nvPr/>
            </p:nvSpPr>
            <p:spPr>
              <a:xfrm>
                <a:off x="10701" y="2552935"/>
                <a:ext cx="1513299" cy="7388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kern="0" dirty="0">
                    <a:solidFill>
                      <a:prstClr val="white"/>
                    </a:solidFill>
                    <a:latin typeface="Calibri" panose="020F0502020204030204"/>
                    <a:cs typeface="Segoe UI" panose="020B0502040204020203" pitchFamily="34" charset="0"/>
                  </a:rPr>
                  <a:t>Final 2019, </a:t>
                </a:r>
                <a:r>
                  <a:rPr lang="en-US" sz="1400" b="1" kern="0" dirty="0" err="1">
                    <a:solidFill>
                      <a:prstClr val="white"/>
                    </a:solidFill>
                    <a:latin typeface="Calibri" panose="020F0502020204030204"/>
                    <a:cs typeface="Segoe UI" panose="020B0502040204020203" pitchFamily="34" charset="0"/>
                  </a:rPr>
                  <a:t>meados</a:t>
                </a:r>
                <a:r>
                  <a:rPr lang="en-US" sz="1400" b="1" kern="0" dirty="0">
                    <a:solidFill>
                      <a:prstClr val="white"/>
                    </a:solidFill>
                    <a:latin typeface="Calibri" panose="020F0502020204030204"/>
                    <a:cs typeface="Segoe UI" panose="020B0502040204020203" pitchFamily="34" charset="0"/>
                  </a:rPr>
                  <a:t> 2020</a:t>
                </a:r>
              </a:p>
            </p:txBody>
          </p:sp>
        </p:grpSp>
      </p:grpSp>
      <p:grpSp>
        <p:nvGrpSpPr>
          <p:cNvPr id="33" name="Group 63">
            <a:extLst>
              <a:ext uri="{FF2B5EF4-FFF2-40B4-BE49-F238E27FC236}">
                <a16:creationId xmlns:a16="http://schemas.microsoft.com/office/drawing/2014/main" id="{D15C3981-070A-4B7B-BF1C-CEE770A6592C}"/>
              </a:ext>
            </a:extLst>
          </p:cNvPr>
          <p:cNvGrpSpPr>
            <a:grpSpLocks/>
          </p:cNvGrpSpPr>
          <p:nvPr/>
        </p:nvGrpSpPr>
        <p:grpSpPr bwMode="auto">
          <a:xfrm>
            <a:off x="7876444" y="2972371"/>
            <a:ext cx="1140750" cy="1483139"/>
            <a:chOff x="9118421" y="3896100"/>
            <a:chExt cx="1557419" cy="1483509"/>
          </a:xfrm>
        </p:grpSpPr>
        <p:cxnSp>
          <p:nvCxnSpPr>
            <p:cNvPr id="34" name="Straight Connector 64">
              <a:extLst>
                <a:ext uri="{FF2B5EF4-FFF2-40B4-BE49-F238E27FC236}">
                  <a16:creationId xmlns:a16="http://schemas.microsoft.com/office/drawing/2014/main" id="{14DAFC53-E683-4A75-8B36-7492975A7B2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649564" y="3896100"/>
              <a:ext cx="0" cy="1197274"/>
            </a:xfrm>
            <a:prstGeom prst="line">
              <a:avLst/>
            </a:prstGeom>
            <a:noFill/>
            <a:ln w="19050" algn="ctr">
              <a:solidFill>
                <a:srgbClr val="8ABF13"/>
              </a:solidFill>
              <a:miter lim="800000"/>
              <a:headEnd type="none" w="lg" len="lg"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5" name="Group 65">
              <a:extLst>
                <a:ext uri="{FF2B5EF4-FFF2-40B4-BE49-F238E27FC236}">
                  <a16:creationId xmlns:a16="http://schemas.microsoft.com/office/drawing/2014/main" id="{EB990756-3030-4CFA-98E2-1410E5D76DAC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9118421" y="4952465"/>
              <a:ext cx="1557419" cy="427144"/>
              <a:chOff x="-31292" y="2791870"/>
              <a:chExt cx="1557419" cy="427144"/>
            </a:xfrm>
          </p:grpSpPr>
          <p:sp>
            <p:nvSpPr>
              <p:cNvPr id="36" name="Rectangle: Top Corners Rounded 66">
                <a:extLst>
                  <a:ext uri="{FF2B5EF4-FFF2-40B4-BE49-F238E27FC236}">
                    <a16:creationId xmlns:a16="http://schemas.microsoft.com/office/drawing/2014/main" id="{32C25D91-7F51-45A2-8FB8-49F770929F85}"/>
                  </a:ext>
                </a:extLst>
              </p:cNvPr>
              <p:cNvSpPr/>
              <p:nvPr/>
            </p:nvSpPr>
            <p:spPr>
              <a:xfrm rot="5400000">
                <a:off x="544855" y="2239870"/>
                <a:ext cx="427144" cy="153114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8ABF13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508000" dist="254000" dir="2700000" sx="90000" sy="9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7" name="Rectangle 67">
                <a:extLst>
                  <a:ext uri="{FF2B5EF4-FFF2-40B4-BE49-F238E27FC236}">
                    <a16:creationId xmlns:a16="http://schemas.microsoft.com/office/drawing/2014/main" id="{DCC3DD51-1523-48F7-8DED-5CCF7344E6DC}"/>
                  </a:ext>
                </a:extLst>
              </p:cNvPr>
              <p:cNvSpPr/>
              <p:nvPr/>
            </p:nvSpPr>
            <p:spPr>
              <a:xfrm>
                <a:off x="-31292" y="2852209"/>
                <a:ext cx="1557419" cy="307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kern="0" dirty="0">
                    <a:solidFill>
                      <a:prstClr val="white"/>
                    </a:solidFill>
                    <a:latin typeface="Calibri" panose="020F0502020204030204"/>
                    <a:cs typeface="Segoe UI" panose="020B0502040204020203" pitchFamily="34" charset="0"/>
                  </a:rPr>
                  <a:t>…</a:t>
                </a:r>
              </a:p>
            </p:txBody>
          </p:sp>
        </p:grpSp>
      </p:grpSp>
      <p:sp>
        <p:nvSpPr>
          <p:cNvPr id="39" name="Rectangle 103">
            <a:extLst>
              <a:ext uri="{FF2B5EF4-FFF2-40B4-BE49-F238E27FC236}">
                <a16:creationId xmlns:a16="http://schemas.microsoft.com/office/drawing/2014/main" id="{CC2A5361-86FB-4CEA-874E-209205EB3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5192" y="2946074"/>
            <a:ext cx="155394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Source Sans Pro" panose="020B0503030403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" panose="020B0503030403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Source Sans Pro" panose="020B0503030403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1600" b="1" dirty="0">
                <a:solidFill>
                  <a:srgbClr val="2E0EF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Validação c/ Ministro p/ formalização e envio à PGFN</a:t>
            </a:r>
          </a:p>
        </p:txBody>
      </p:sp>
      <p:grpSp>
        <p:nvGrpSpPr>
          <p:cNvPr id="41" name="Group 105">
            <a:extLst>
              <a:ext uri="{FF2B5EF4-FFF2-40B4-BE49-F238E27FC236}">
                <a16:creationId xmlns:a16="http://schemas.microsoft.com/office/drawing/2014/main" id="{F83A4F20-48E5-49C8-8797-F80BB6625D93}"/>
              </a:ext>
            </a:extLst>
          </p:cNvPr>
          <p:cNvGrpSpPr>
            <a:grpSpLocks/>
          </p:cNvGrpSpPr>
          <p:nvPr/>
        </p:nvGrpSpPr>
        <p:grpSpPr bwMode="auto">
          <a:xfrm>
            <a:off x="248249" y="2846587"/>
            <a:ext cx="222250" cy="222250"/>
            <a:chOff x="9502225" y="4013027"/>
            <a:chExt cx="301798" cy="301798"/>
          </a:xfrm>
        </p:grpSpPr>
        <p:sp>
          <p:nvSpPr>
            <p:cNvPr id="47" name="Oval 106">
              <a:extLst>
                <a:ext uri="{FF2B5EF4-FFF2-40B4-BE49-F238E27FC236}">
                  <a16:creationId xmlns:a16="http://schemas.microsoft.com/office/drawing/2014/main" id="{EA83FA9C-478E-4704-8FB6-26BA0AB2388A}"/>
                </a:ext>
              </a:extLst>
            </p:cNvPr>
            <p:cNvSpPr/>
            <p:nvPr/>
          </p:nvSpPr>
          <p:spPr>
            <a:xfrm>
              <a:off x="9536716" y="4047518"/>
              <a:ext cx="232816" cy="232816"/>
            </a:xfrm>
            <a:prstGeom prst="ellipse">
              <a:avLst/>
            </a:prstGeom>
            <a:solidFill>
              <a:srgbClr val="8ABF1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kern="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8" name="Oval 107">
              <a:extLst>
                <a:ext uri="{FF2B5EF4-FFF2-40B4-BE49-F238E27FC236}">
                  <a16:creationId xmlns:a16="http://schemas.microsoft.com/office/drawing/2014/main" id="{BF81A046-1E9D-40EF-8E06-1397C565D43A}"/>
                </a:ext>
              </a:extLst>
            </p:cNvPr>
            <p:cNvSpPr/>
            <p:nvPr/>
          </p:nvSpPr>
          <p:spPr>
            <a:xfrm>
              <a:off x="9502225" y="4013027"/>
              <a:ext cx="301798" cy="30179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>
                  <a:lumMod val="85000"/>
                </a:sys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cxnSp>
        <p:nvCxnSpPr>
          <p:cNvPr id="49" name="Straight Connector 57">
            <a:extLst>
              <a:ext uri="{FF2B5EF4-FFF2-40B4-BE49-F238E27FC236}">
                <a16:creationId xmlns:a16="http://schemas.microsoft.com/office/drawing/2014/main" id="{FC2C9ECD-307B-45F8-84A4-4B8B19D363B8}"/>
              </a:ext>
            </a:extLst>
          </p:cNvPr>
          <p:cNvCxnSpPr>
            <a:cxnSpLocks/>
          </p:cNvCxnSpPr>
          <p:nvPr/>
        </p:nvCxnSpPr>
        <p:spPr bwMode="auto">
          <a:xfrm>
            <a:off x="470499" y="2935921"/>
            <a:ext cx="12192000" cy="0"/>
          </a:xfrm>
          <a:prstGeom prst="line">
            <a:avLst/>
          </a:prstGeom>
          <a:noFill/>
          <a:ln w="12700" algn="ctr">
            <a:solidFill>
              <a:srgbClr val="D9D9D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Rectangle 103">
            <a:extLst>
              <a:ext uri="{FF2B5EF4-FFF2-40B4-BE49-F238E27FC236}">
                <a16:creationId xmlns:a16="http://schemas.microsoft.com/office/drawing/2014/main" id="{0187FAAB-1676-4505-946D-79DF5ACF8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279" y="2221919"/>
            <a:ext cx="97274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Source Sans Pro" panose="020B0503030403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" panose="020B0503030403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Source Sans Pro" panose="020B0503030403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1600" b="1" dirty="0">
                <a:solidFill>
                  <a:srgbClr val="2E0EF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Grupo de Trabalho</a:t>
            </a:r>
          </a:p>
        </p:txBody>
      </p:sp>
      <p:sp>
        <p:nvSpPr>
          <p:cNvPr id="52" name="Rectangle 103">
            <a:extLst>
              <a:ext uri="{FF2B5EF4-FFF2-40B4-BE49-F238E27FC236}">
                <a16:creationId xmlns:a16="http://schemas.microsoft.com/office/drawing/2014/main" id="{BED9EDE5-0941-4381-BE10-ABA8D85CE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8842" y="1139056"/>
            <a:ext cx="251316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Source Sans Pro" panose="020B0503030403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" panose="020B0503030403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Source Sans Pro" panose="020B0503030403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1600" b="1" dirty="0">
                <a:solidFill>
                  <a:srgbClr val="2E0EF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Debates STN, </a:t>
            </a:r>
            <a:r>
              <a:rPr lang="pt-BR" altLang="pt-BR" sz="1600" b="1" dirty="0" err="1">
                <a:solidFill>
                  <a:srgbClr val="2E0EF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Conaprev</a:t>
            </a:r>
            <a:r>
              <a:rPr lang="pt-BR" altLang="pt-BR" sz="1600" b="1" dirty="0">
                <a:solidFill>
                  <a:srgbClr val="2E0EF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, CNRPPS, fóruns promovidos por associações e Trib. Contas</a:t>
            </a:r>
          </a:p>
        </p:txBody>
      </p:sp>
      <p:grpSp>
        <p:nvGrpSpPr>
          <p:cNvPr id="56" name="Group 65">
            <a:extLst>
              <a:ext uri="{FF2B5EF4-FFF2-40B4-BE49-F238E27FC236}">
                <a16:creationId xmlns:a16="http://schemas.microsoft.com/office/drawing/2014/main" id="{DC898663-22A6-4394-BDB0-7F77E932AC5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126344" y="1707759"/>
            <a:ext cx="2594619" cy="926782"/>
            <a:chOff x="-543191" y="2852209"/>
            <a:chExt cx="3154412" cy="877436"/>
          </a:xfrm>
        </p:grpSpPr>
        <p:sp>
          <p:nvSpPr>
            <p:cNvPr id="57" name="Rectangle: Top Corners Rounded 66">
              <a:extLst>
                <a:ext uri="{FF2B5EF4-FFF2-40B4-BE49-F238E27FC236}">
                  <a16:creationId xmlns:a16="http://schemas.microsoft.com/office/drawing/2014/main" id="{82354642-3228-461B-9C9C-7DAB7812151A}"/>
                </a:ext>
              </a:extLst>
            </p:cNvPr>
            <p:cNvSpPr/>
            <p:nvPr/>
          </p:nvSpPr>
          <p:spPr>
            <a:xfrm rot="5400000">
              <a:off x="824758" y="1943183"/>
              <a:ext cx="418513" cy="31544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8ABF13"/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0" dist="254000" dir="2700000" sx="90000" sy="9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kern="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8" name="Rectangle 67">
              <a:extLst>
                <a:ext uri="{FF2B5EF4-FFF2-40B4-BE49-F238E27FC236}">
                  <a16:creationId xmlns:a16="http://schemas.microsoft.com/office/drawing/2014/main" id="{25DEF349-E66B-437D-A542-0F8B2707087B}"/>
                </a:ext>
              </a:extLst>
            </p:cNvPr>
            <p:cNvSpPr/>
            <p:nvPr/>
          </p:nvSpPr>
          <p:spPr>
            <a:xfrm>
              <a:off x="197535" y="2852209"/>
              <a:ext cx="1121781" cy="29138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>
                  <a:solidFill>
                    <a:prstClr val="white"/>
                  </a:solidFill>
                  <a:latin typeface="Calibri" panose="020F0502020204030204"/>
                  <a:cs typeface="Segoe UI" panose="020B0502040204020203" pitchFamily="34" charset="0"/>
                </a:rPr>
                <a:t>2020</a:t>
              </a:r>
            </a:p>
          </p:txBody>
        </p:sp>
      </p:grpSp>
      <p:sp>
        <p:nvSpPr>
          <p:cNvPr id="61" name="Rectangle 67">
            <a:extLst>
              <a:ext uri="{FF2B5EF4-FFF2-40B4-BE49-F238E27FC236}">
                <a16:creationId xmlns:a16="http://schemas.microsoft.com/office/drawing/2014/main" id="{E49D4F39-3EA8-474A-83AF-D5BA952BB343}"/>
              </a:ext>
            </a:extLst>
          </p:cNvPr>
          <p:cNvSpPr/>
          <p:nvPr/>
        </p:nvSpPr>
        <p:spPr bwMode="auto">
          <a:xfrm flipH="1">
            <a:off x="3429373" y="2268693"/>
            <a:ext cx="209498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prstClr val="white"/>
                </a:solidFill>
                <a:latin typeface="Calibri" panose="020F0502020204030204"/>
                <a:cs typeface="Segoe UI" panose="020B0502040204020203" pitchFamily="34" charset="0"/>
              </a:rPr>
              <a:t>2020 e </a:t>
            </a:r>
            <a:r>
              <a:rPr lang="en-US" sz="1400" b="1" kern="0" dirty="0" err="1">
                <a:solidFill>
                  <a:prstClr val="white"/>
                </a:solidFill>
                <a:latin typeface="Calibri" panose="020F0502020204030204"/>
                <a:cs typeface="Segoe UI" panose="020B0502040204020203" pitchFamily="34" charset="0"/>
              </a:rPr>
              <a:t>meados</a:t>
            </a:r>
            <a:r>
              <a:rPr lang="en-US" sz="1400" b="1" kern="0" dirty="0">
                <a:solidFill>
                  <a:prstClr val="white"/>
                </a:solidFill>
                <a:latin typeface="Calibri" panose="020F0502020204030204"/>
                <a:cs typeface="Segoe UI" panose="020B0502040204020203" pitchFamily="34" charset="0"/>
              </a:rPr>
              <a:t> de 2021</a:t>
            </a:r>
          </a:p>
        </p:txBody>
      </p:sp>
      <p:grpSp>
        <p:nvGrpSpPr>
          <p:cNvPr id="63" name="Group 58">
            <a:extLst>
              <a:ext uri="{FF2B5EF4-FFF2-40B4-BE49-F238E27FC236}">
                <a16:creationId xmlns:a16="http://schemas.microsoft.com/office/drawing/2014/main" id="{D7F08A54-0B65-42B0-9977-82E05CF19672}"/>
              </a:ext>
            </a:extLst>
          </p:cNvPr>
          <p:cNvGrpSpPr>
            <a:grpSpLocks/>
          </p:cNvGrpSpPr>
          <p:nvPr/>
        </p:nvGrpSpPr>
        <p:grpSpPr bwMode="auto">
          <a:xfrm>
            <a:off x="7532736" y="1418169"/>
            <a:ext cx="1090098" cy="1471087"/>
            <a:chOff x="5334953" y="2692536"/>
            <a:chExt cx="1531143" cy="1471390"/>
          </a:xfrm>
        </p:grpSpPr>
        <p:cxnSp>
          <p:nvCxnSpPr>
            <p:cNvPr id="64" name="Straight Connector 59">
              <a:extLst>
                <a:ext uri="{FF2B5EF4-FFF2-40B4-BE49-F238E27FC236}">
                  <a16:creationId xmlns:a16="http://schemas.microsoft.com/office/drawing/2014/main" id="{BEECFC92-1A79-4D91-9F03-79F4A433A1A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61766" y="2960353"/>
              <a:ext cx="4330" cy="1203573"/>
            </a:xfrm>
            <a:prstGeom prst="line">
              <a:avLst/>
            </a:prstGeom>
            <a:noFill/>
            <a:ln w="19050" algn="ctr">
              <a:solidFill>
                <a:srgbClr val="8ABF13"/>
              </a:solidFill>
              <a:miter lim="800000"/>
              <a:headEnd type="none" w="lg" len="lg"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65" name="Group 60">
              <a:extLst>
                <a:ext uri="{FF2B5EF4-FFF2-40B4-BE49-F238E27FC236}">
                  <a16:creationId xmlns:a16="http://schemas.microsoft.com/office/drawing/2014/main" id="{998F8853-9F7B-41CC-909D-0E9292DAA934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5334953" y="2692536"/>
              <a:ext cx="1531143" cy="694946"/>
              <a:chOff x="-7144" y="2524310"/>
              <a:chExt cx="1531143" cy="694946"/>
            </a:xfrm>
          </p:grpSpPr>
          <p:sp>
            <p:nvSpPr>
              <p:cNvPr id="66" name="Rectangle: Top Corners Rounded 61">
                <a:extLst>
                  <a:ext uri="{FF2B5EF4-FFF2-40B4-BE49-F238E27FC236}">
                    <a16:creationId xmlns:a16="http://schemas.microsoft.com/office/drawing/2014/main" id="{01DE1833-6AC2-4EF3-A4C3-568DBFDAAE81}"/>
                  </a:ext>
                </a:extLst>
              </p:cNvPr>
              <p:cNvSpPr/>
              <p:nvPr/>
            </p:nvSpPr>
            <p:spPr>
              <a:xfrm rot="5400000">
                <a:off x="410955" y="2106211"/>
                <a:ext cx="694946" cy="153114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8ABF13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508000" dist="254000" dir="2700000" sx="90000" sy="9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kern="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67" name="Rectangle 62">
                <a:extLst>
                  <a:ext uri="{FF2B5EF4-FFF2-40B4-BE49-F238E27FC236}">
                    <a16:creationId xmlns:a16="http://schemas.microsoft.com/office/drawing/2014/main" id="{8C7D4CF5-58A1-4571-AD2A-95F3BE62A90E}"/>
                  </a:ext>
                </a:extLst>
              </p:cNvPr>
              <p:cNvSpPr/>
              <p:nvPr/>
            </p:nvSpPr>
            <p:spPr>
              <a:xfrm>
                <a:off x="1779" y="2717339"/>
                <a:ext cx="1513299" cy="3078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kern="0" dirty="0">
                    <a:solidFill>
                      <a:prstClr val="white"/>
                    </a:solidFill>
                    <a:latin typeface="Calibri" panose="020F0502020204030204"/>
                    <a:cs typeface="Segoe UI" panose="020B0502040204020203" pitchFamily="34" charset="0"/>
                  </a:rPr>
                  <a:t>Out/2021</a:t>
                </a:r>
              </a:p>
            </p:txBody>
          </p:sp>
        </p:grpSp>
      </p:grpSp>
      <p:sp>
        <p:nvSpPr>
          <p:cNvPr id="71" name="Rectangle 103">
            <a:extLst>
              <a:ext uri="{FF2B5EF4-FFF2-40B4-BE49-F238E27FC236}">
                <a16:creationId xmlns:a16="http://schemas.microsoft.com/office/drawing/2014/main" id="{CE024793-69F7-43C6-8609-9ACA1A237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6298" y="2228402"/>
            <a:ext cx="11905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Source Sans Pro" panose="020B0503030403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" panose="020B0503030403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Source Sans Pro" panose="020B0503030403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1600" b="1" dirty="0">
                <a:solidFill>
                  <a:srgbClr val="2E0EF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Aprovação CNRPPS</a:t>
            </a:r>
          </a:p>
        </p:txBody>
      </p:sp>
      <p:sp>
        <p:nvSpPr>
          <p:cNvPr id="5" name="Raio 4">
            <a:extLst>
              <a:ext uri="{FF2B5EF4-FFF2-40B4-BE49-F238E27FC236}">
                <a16:creationId xmlns:a16="http://schemas.microsoft.com/office/drawing/2014/main" id="{075F267D-DCC0-467D-A887-F2D0EEF52645}"/>
              </a:ext>
            </a:extLst>
          </p:cNvPr>
          <p:cNvSpPr/>
          <p:nvPr/>
        </p:nvSpPr>
        <p:spPr>
          <a:xfrm rot="2312951">
            <a:off x="2527529" y="1303272"/>
            <a:ext cx="1329247" cy="853714"/>
          </a:xfrm>
          <a:prstGeom prst="lightningBolt">
            <a:avLst/>
          </a:prstGeom>
          <a:solidFill>
            <a:srgbClr val="FBC1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7A4C5214-9CEA-4566-A7CC-65119D10EB79}"/>
              </a:ext>
            </a:extLst>
          </p:cNvPr>
          <p:cNvSpPr/>
          <p:nvPr/>
        </p:nvSpPr>
        <p:spPr>
          <a:xfrm>
            <a:off x="3192692" y="1331013"/>
            <a:ext cx="157726" cy="769671"/>
          </a:xfrm>
          <a:prstGeom prst="rect">
            <a:avLst/>
          </a:prstGeom>
          <a:solidFill>
            <a:srgbClr val="FBC1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err="1">
                <a:solidFill>
                  <a:schemeClr val="tx1"/>
                </a:solidFill>
              </a:rPr>
              <a:t>covid</a:t>
            </a:r>
            <a:endParaRPr lang="pt-BR" sz="1200" dirty="0">
              <a:solidFill>
                <a:schemeClr val="tx1"/>
              </a:solidFill>
            </a:endParaRPr>
          </a:p>
        </p:txBody>
      </p:sp>
      <p:graphicFrame>
        <p:nvGraphicFramePr>
          <p:cNvPr id="53" name="Diagrama 52">
            <a:extLst>
              <a:ext uri="{FF2B5EF4-FFF2-40B4-BE49-F238E27FC236}">
                <a16:creationId xmlns:a16="http://schemas.microsoft.com/office/drawing/2014/main" id="{FBDE43EA-4914-4F15-8485-49BA32041ADB}"/>
              </a:ext>
            </a:extLst>
          </p:cNvPr>
          <p:cNvGraphicFramePr/>
          <p:nvPr/>
        </p:nvGraphicFramePr>
        <p:xfrm>
          <a:off x="354535" y="2399169"/>
          <a:ext cx="4514822" cy="3095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8" name="Straight Connector 64">
            <a:extLst>
              <a:ext uri="{FF2B5EF4-FFF2-40B4-BE49-F238E27FC236}">
                <a16:creationId xmlns:a16="http://schemas.microsoft.com/office/drawing/2014/main" id="{29EBDFC2-0785-437C-9D87-1935E8093703}"/>
              </a:ext>
            </a:extLst>
          </p:cNvPr>
          <p:cNvCxnSpPr>
            <a:cxnSpLocks/>
          </p:cNvCxnSpPr>
          <p:nvPr/>
        </p:nvCxnSpPr>
        <p:spPr bwMode="auto">
          <a:xfrm flipV="1">
            <a:off x="5725540" y="2209839"/>
            <a:ext cx="0" cy="738077"/>
          </a:xfrm>
          <a:prstGeom prst="line">
            <a:avLst/>
          </a:prstGeom>
          <a:noFill/>
          <a:ln w="19050" algn="ctr">
            <a:solidFill>
              <a:srgbClr val="8ABF13"/>
            </a:solidFill>
            <a:miter lim="800000"/>
            <a:headEnd type="none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9" name="Group 63">
            <a:extLst>
              <a:ext uri="{FF2B5EF4-FFF2-40B4-BE49-F238E27FC236}">
                <a16:creationId xmlns:a16="http://schemas.microsoft.com/office/drawing/2014/main" id="{B47A79B0-EEF7-4C34-AA45-ED5AB2DC96BE}"/>
              </a:ext>
            </a:extLst>
          </p:cNvPr>
          <p:cNvGrpSpPr>
            <a:grpSpLocks/>
          </p:cNvGrpSpPr>
          <p:nvPr/>
        </p:nvGrpSpPr>
        <p:grpSpPr bwMode="auto">
          <a:xfrm>
            <a:off x="4548578" y="2972370"/>
            <a:ext cx="1570856" cy="1568927"/>
            <a:chOff x="8531214" y="4182334"/>
            <a:chExt cx="2144625" cy="1569319"/>
          </a:xfrm>
        </p:grpSpPr>
        <p:cxnSp>
          <p:nvCxnSpPr>
            <p:cNvPr id="70" name="Straight Connector 64">
              <a:extLst>
                <a:ext uri="{FF2B5EF4-FFF2-40B4-BE49-F238E27FC236}">
                  <a16:creationId xmlns:a16="http://schemas.microsoft.com/office/drawing/2014/main" id="{7D9074B6-3ABA-47D5-9A20-80402B442FE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649564" y="4182334"/>
              <a:ext cx="0" cy="1197274"/>
            </a:xfrm>
            <a:prstGeom prst="line">
              <a:avLst/>
            </a:prstGeom>
            <a:noFill/>
            <a:ln w="19050" algn="ctr">
              <a:solidFill>
                <a:srgbClr val="8ABF13"/>
              </a:solidFill>
              <a:miter lim="800000"/>
              <a:headEnd type="none" w="lg" len="lg"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72" name="Group 65">
              <a:extLst>
                <a:ext uri="{FF2B5EF4-FFF2-40B4-BE49-F238E27FC236}">
                  <a16:creationId xmlns:a16="http://schemas.microsoft.com/office/drawing/2014/main" id="{7455EA96-6935-4498-8DCA-25176E2A026A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8531214" y="4964664"/>
              <a:ext cx="2144625" cy="786989"/>
              <a:chOff x="-31291" y="2804069"/>
              <a:chExt cx="2144625" cy="786989"/>
            </a:xfrm>
          </p:grpSpPr>
          <p:sp>
            <p:nvSpPr>
              <p:cNvPr id="73" name="Rectangle: Top Corners Rounded 66">
                <a:extLst>
                  <a:ext uri="{FF2B5EF4-FFF2-40B4-BE49-F238E27FC236}">
                    <a16:creationId xmlns:a16="http://schemas.microsoft.com/office/drawing/2014/main" id="{F1865E18-5768-4695-97B1-EBFA3C2CA512}"/>
                  </a:ext>
                </a:extLst>
              </p:cNvPr>
              <p:cNvSpPr/>
              <p:nvPr/>
            </p:nvSpPr>
            <p:spPr>
              <a:xfrm rot="5400000">
                <a:off x="683965" y="2112959"/>
                <a:ext cx="738260" cy="2120479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8ABF13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508000" dist="254000" dir="2700000" sx="90000" sy="9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74" name="Rectangle 67">
                <a:extLst>
                  <a:ext uri="{FF2B5EF4-FFF2-40B4-BE49-F238E27FC236}">
                    <a16:creationId xmlns:a16="http://schemas.microsoft.com/office/drawing/2014/main" id="{E2D04F84-0D70-4A0D-9A6A-EDEF6F937DD7}"/>
                  </a:ext>
                </a:extLst>
              </p:cNvPr>
              <p:cNvSpPr/>
              <p:nvPr/>
            </p:nvSpPr>
            <p:spPr>
              <a:xfrm>
                <a:off x="-31291" y="2852209"/>
                <a:ext cx="2004094" cy="7388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kern="0" dirty="0">
                    <a:solidFill>
                      <a:prstClr val="white"/>
                    </a:solidFill>
                    <a:latin typeface="Calibri" panose="020F0502020204030204"/>
                    <a:cs typeface="Segoe UI" panose="020B0502040204020203" pitchFamily="34" charset="0"/>
                  </a:rPr>
                  <a:t>Debates CNM e Dep. Silvio Costa Filho</a:t>
                </a:r>
              </a:p>
            </p:txBody>
          </p:sp>
        </p:grpSp>
      </p:grpSp>
      <p:grpSp>
        <p:nvGrpSpPr>
          <p:cNvPr id="55" name="Group 58">
            <a:extLst>
              <a:ext uri="{FF2B5EF4-FFF2-40B4-BE49-F238E27FC236}">
                <a16:creationId xmlns:a16="http://schemas.microsoft.com/office/drawing/2014/main" id="{5C7C5921-2069-49E6-8E9D-22C97F2226BC}"/>
              </a:ext>
            </a:extLst>
          </p:cNvPr>
          <p:cNvGrpSpPr>
            <a:grpSpLocks/>
          </p:cNvGrpSpPr>
          <p:nvPr/>
        </p:nvGrpSpPr>
        <p:grpSpPr bwMode="auto">
          <a:xfrm>
            <a:off x="6034975" y="1570569"/>
            <a:ext cx="1090098" cy="1309965"/>
            <a:chOff x="5334953" y="2692536"/>
            <a:chExt cx="1531143" cy="1310235"/>
          </a:xfrm>
        </p:grpSpPr>
        <p:cxnSp>
          <p:nvCxnSpPr>
            <p:cNvPr id="62" name="Straight Connector 59">
              <a:extLst>
                <a:ext uri="{FF2B5EF4-FFF2-40B4-BE49-F238E27FC236}">
                  <a16:creationId xmlns:a16="http://schemas.microsoft.com/office/drawing/2014/main" id="{F736222F-0C60-4363-B2A1-5A9CFBED32C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61766" y="2799198"/>
              <a:ext cx="4330" cy="1203573"/>
            </a:xfrm>
            <a:prstGeom prst="line">
              <a:avLst/>
            </a:prstGeom>
            <a:noFill/>
            <a:ln w="19050" algn="ctr">
              <a:solidFill>
                <a:srgbClr val="8ABF13"/>
              </a:solidFill>
              <a:miter lim="800000"/>
              <a:headEnd type="none" w="lg" len="lg"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75" name="Group 60">
              <a:extLst>
                <a:ext uri="{FF2B5EF4-FFF2-40B4-BE49-F238E27FC236}">
                  <a16:creationId xmlns:a16="http://schemas.microsoft.com/office/drawing/2014/main" id="{79E7A9DA-65AB-4CE3-9170-490EB7EAA96A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5334953" y="2692536"/>
              <a:ext cx="1531143" cy="694946"/>
              <a:chOff x="-7144" y="2524310"/>
              <a:chExt cx="1531143" cy="694946"/>
            </a:xfrm>
          </p:grpSpPr>
          <p:sp>
            <p:nvSpPr>
              <p:cNvPr id="76" name="Rectangle: Top Corners Rounded 61">
                <a:extLst>
                  <a:ext uri="{FF2B5EF4-FFF2-40B4-BE49-F238E27FC236}">
                    <a16:creationId xmlns:a16="http://schemas.microsoft.com/office/drawing/2014/main" id="{3DDC9BBF-EF91-4C0E-8A0B-3C8C3B2A56A9}"/>
                  </a:ext>
                </a:extLst>
              </p:cNvPr>
              <p:cNvSpPr/>
              <p:nvPr/>
            </p:nvSpPr>
            <p:spPr>
              <a:xfrm rot="5400000">
                <a:off x="410955" y="2106211"/>
                <a:ext cx="694946" cy="153114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8ABF13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508000" dist="254000" dir="2700000" sx="90000" sy="9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kern="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77" name="Rectangle 62">
                <a:extLst>
                  <a:ext uri="{FF2B5EF4-FFF2-40B4-BE49-F238E27FC236}">
                    <a16:creationId xmlns:a16="http://schemas.microsoft.com/office/drawing/2014/main" id="{C82B577D-4FB5-4284-B407-566EA0F46A54}"/>
                  </a:ext>
                </a:extLst>
              </p:cNvPr>
              <p:cNvSpPr/>
              <p:nvPr/>
            </p:nvSpPr>
            <p:spPr>
              <a:xfrm>
                <a:off x="1779" y="2717339"/>
                <a:ext cx="1513299" cy="3078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kern="0" dirty="0">
                    <a:solidFill>
                      <a:prstClr val="white"/>
                    </a:solidFill>
                    <a:latin typeface="Calibri" panose="020F0502020204030204"/>
                    <a:cs typeface="Segoe UI" panose="020B0502040204020203" pitchFamily="34" charset="0"/>
                  </a:rPr>
                  <a:t>Ago/2021</a:t>
                </a:r>
              </a:p>
            </p:txBody>
          </p:sp>
        </p:grpSp>
      </p:grpSp>
      <p:sp>
        <p:nvSpPr>
          <p:cNvPr id="78" name="Rectangle 103">
            <a:extLst>
              <a:ext uri="{FF2B5EF4-FFF2-40B4-BE49-F238E27FC236}">
                <a16:creationId xmlns:a16="http://schemas.microsoft.com/office/drawing/2014/main" id="{3FC853F6-1FCF-44CE-B562-AE59D646F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9807" y="2249429"/>
            <a:ext cx="11905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Source Sans Pro" panose="020B0503030403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" panose="020B0503030403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Source Sans Pro" panose="020B0503030403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1600" b="1" dirty="0" err="1">
                <a:solidFill>
                  <a:srgbClr val="2E0EF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Conaprev</a:t>
            </a:r>
            <a:r>
              <a:rPr lang="pt-BR" altLang="pt-BR" sz="1600" b="1" dirty="0">
                <a:solidFill>
                  <a:srgbClr val="2E0EF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...</a:t>
            </a:r>
          </a:p>
        </p:txBody>
      </p:sp>
      <p:sp>
        <p:nvSpPr>
          <p:cNvPr id="84" name="Rectangle 103">
            <a:extLst>
              <a:ext uri="{FF2B5EF4-FFF2-40B4-BE49-F238E27FC236}">
                <a16:creationId xmlns:a16="http://schemas.microsoft.com/office/drawing/2014/main" id="{120C827C-9B11-4E27-9E10-D8922817A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9128" y="1949039"/>
            <a:ext cx="11905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Source Sans Pro" panose="020B0503030403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ource Sans Pro" panose="020B0503030403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Source Sans Pro" panose="020B0503030403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Source Sans Pro" panose="020B0503030403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1600" b="1" dirty="0" err="1">
                <a:solidFill>
                  <a:srgbClr val="2E0EF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Conaprev</a:t>
            </a:r>
            <a:endParaRPr lang="pt-BR" altLang="pt-BR" sz="1600" b="1" dirty="0">
              <a:solidFill>
                <a:srgbClr val="2E0EF0"/>
              </a:solidFill>
              <a:latin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012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Elbow Connector 38"/>
          <p:cNvCxnSpPr/>
          <p:nvPr/>
        </p:nvCxnSpPr>
        <p:spPr>
          <a:xfrm rot="10800000">
            <a:off x="6011173" y="599717"/>
            <a:ext cx="2558240" cy="848563"/>
          </a:xfrm>
          <a:prstGeom prst="bentConnector3">
            <a:avLst>
              <a:gd name="adj1" fmla="val -606"/>
            </a:avLst>
          </a:prstGeom>
          <a:ln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646220" y="-9136"/>
            <a:ext cx="497780" cy="1217706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-1" y="-9137"/>
            <a:ext cx="136203" cy="159598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495212" y="4435952"/>
            <a:ext cx="227279" cy="121770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0" descr="assinatura-4.png">
            <a:extLst>
              <a:ext uri="{FF2B5EF4-FFF2-40B4-BE49-F238E27FC236}">
                <a16:creationId xmlns:a16="http://schemas.microsoft.com/office/drawing/2014/main" id="{5813A409-4B9E-4E12-BDC0-7F0D92FBFC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87"/>
          <a:stretch/>
        </p:blipFill>
        <p:spPr>
          <a:xfrm>
            <a:off x="7810837" y="4508703"/>
            <a:ext cx="1260641" cy="450276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80E4EEE8-B91E-49A3-8C04-04A01B9F1F40}"/>
              </a:ext>
            </a:extLst>
          </p:cNvPr>
          <p:cNvSpPr txBox="1"/>
          <p:nvPr/>
        </p:nvSpPr>
        <p:spPr>
          <a:xfrm>
            <a:off x="6821462" y="4551846"/>
            <a:ext cx="1052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" b="1" dirty="0"/>
              <a:t>MINISTÉRIO DO</a:t>
            </a:r>
          </a:p>
          <a:p>
            <a:pPr algn="r"/>
            <a:r>
              <a:rPr lang="pt-BR" sz="600" b="1" dirty="0"/>
              <a:t>TRABALHO E PREVIDÊNCIA</a:t>
            </a:r>
          </a:p>
        </p:txBody>
      </p:sp>
      <p:graphicFrame>
        <p:nvGraphicFramePr>
          <p:cNvPr id="11" name="Espaço Reservado para Conteúdo 8">
            <a:extLst>
              <a:ext uri="{FF2B5EF4-FFF2-40B4-BE49-F238E27FC236}">
                <a16:creationId xmlns:a16="http://schemas.microsoft.com/office/drawing/2014/main" id="{9F4C2ED9-064C-41D5-93AD-1695734D0E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294227"/>
              </p:ext>
            </p:extLst>
          </p:nvPr>
        </p:nvGraphicFramePr>
        <p:xfrm>
          <a:off x="350737" y="781869"/>
          <a:ext cx="8145900" cy="4191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F4DF231-DC78-4872-BC7C-0B1D79A6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6636" y="4767263"/>
            <a:ext cx="453400" cy="273844"/>
          </a:xfrm>
        </p:spPr>
        <p:txBody>
          <a:bodyPr/>
          <a:lstStyle/>
          <a:p>
            <a:fld id="{10B61BDE-F4B8-F843-A13C-2588510A133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550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36203" y="381759"/>
            <a:ext cx="4652078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accent3"/>
                </a:solidFill>
                <a:latin typeface="Myriad Pro"/>
                <a:cs typeface="Myriad Pro"/>
              </a:rPr>
              <a:t>PEC 15/2021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646220" y="-9135"/>
            <a:ext cx="497780" cy="565672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-1" y="-9137"/>
            <a:ext cx="136203" cy="159598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 rot="5400000">
            <a:off x="109706" y="4784227"/>
            <a:ext cx="258705" cy="478119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1705213" y="5152640"/>
            <a:ext cx="431399" cy="431399"/>
          </a:xfrm>
          <a:prstGeom prst="rect">
            <a:avLst/>
          </a:prstGeom>
          <a:solidFill>
            <a:srgbClr val="FBC1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2314145" y="5152640"/>
            <a:ext cx="431399" cy="431399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Picture 10" descr="assinatura-4.png">
            <a:extLst>
              <a:ext uri="{FF2B5EF4-FFF2-40B4-BE49-F238E27FC236}">
                <a16:creationId xmlns:a16="http://schemas.microsoft.com/office/drawing/2014/main" id="{7DE748BD-C43E-4C6B-ABFD-255CB182D4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87"/>
          <a:stretch/>
        </p:blipFill>
        <p:spPr>
          <a:xfrm>
            <a:off x="7569552" y="-37711"/>
            <a:ext cx="1260641" cy="534802"/>
          </a:xfrm>
          <a:prstGeom prst="rect">
            <a:avLst/>
          </a:prstGeom>
        </p:spPr>
      </p:pic>
      <p:grpSp>
        <p:nvGrpSpPr>
          <p:cNvPr id="21" name="Group 41">
            <a:extLst>
              <a:ext uri="{FF2B5EF4-FFF2-40B4-BE49-F238E27FC236}">
                <a16:creationId xmlns:a16="http://schemas.microsoft.com/office/drawing/2014/main" id="{ACE1D4B5-F8CC-4A83-BDEB-CF4C7FA94230}"/>
              </a:ext>
            </a:extLst>
          </p:cNvPr>
          <p:cNvGrpSpPr/>
          <p:nvPr/>
        </p:nvGrpSpPr>
        <p:grpSpPr>
          <a:xfrm>
            <a:off x="4888695" y="359159"/>
            <a:ext cx="2396321" cy="445310"/>
            <a:chOff x="630463" y="4677782"/>
            <a:chExt cx="1567696" cy="291326"/>
          </a:xfrm>
        </p:grpSpPr>
        <p:sp>
          <p:nvSpPr>
            <p:cNvPr id="24" name="Plus 42">
              <a:extLst>
                <a:ext uri="{FF2B5EF4-FFF2-40B4-BE49-F238E27FC236}">
                  <a16:creationId xmlns:a16="http://schemas.microsoft.com/office/drawing/2014/main" id="{565426BE-AFAB-4A31-B4FA-8A8DD737F51C}"/>
                </a:ext>
              </a:extLst>
            </p:cNvPr>
            <p:cNvSpPr/>
            <p:nvPr/>
          </p:nvSpPr>
          <p:spPr>
            <a:xfrm>
              <a:off x="630463" y="4677782"/>
              <a:ext cx="291328" cy="291326"/>
            </a:xfrm>
            <a:prstGeom prst="mathPlus">
              <a:avLst>
                <a:gd name="adj1" fmla="val 6639"/>
              </a:avLst>
            </a:prstGeom>
            <a:solidFill>
              <a:srgbClr val="FBC10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Plus 43">
              <a:extLst>
                <a:ext uri="{FF2B5EF4-FFF2-40B4-BE49-F238E27FC236}">
                  <a16:creationId xmlns:a16="http://schemas.microsoft.com/office/drawing/2014/main" id="{DB0D1806-9387-48AC-8692-F2C35C856763}"/>
                </a:ext>
              </a:extLst>
            </p:cNvPr>
            <p:cNvSpPr/>
            <p:nvPr/>
          </p:nvSpPr>
          <p:spPr>
            <a:xfrm>
              <a:off x="1026748" y="4677782"/>
              <a:ext cx="291328" cy="291326"/>
            </a:xfrm>
            <a:prstGeom prst="mathPlus">
              <a:avLst>
                <a:gd name="adj1" fmla="val 6639"/>
              </a:avLst>
            </a:prstGeom>
            <a:solidFill>
              <a:srgbClr val="70AD4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Plus 44">
              <a:extLst>
                <a:ext uri="{FF2B5EF4-FFF2-40B4-BE49-F238E27FC236}">
                  <a16:creationId xmlns:a16="http://schemas.microsoft.com/office/drawing/2014/main" id="{C3FD677E-B803-4814-9162-A91C9F778835}"/>
                </a:ext>
              </a:extLst>
            </p:cNvPr>
            <p:cNvSpPr/>
            <p:nvPr/>
          </p:nvSpPr>
          <p:spPr>
            <a:xfrm>
              <a:off x="1474368" y="4677782"/>
              <a:ext cx="291328" cy="291326"/>
            </a:xfrm>
            <a:prstGeom prst="mathPlus">
              <a:avLst>
                <a:gd name="adj1" fmla="val 6639"/>
              </a:avLst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Plus 45">
              <a:extLst>
                <a:ext uri="{FF2B5EF4-FFF2-40B4-BE49-F238E27FC236}">
                  <a16:creationId xmlns:a16="http://schemas.microsoft.com/office/drawing/2014/main" id="{C1AD4BA1-250C-4299-B8FD-087A3C67641F}"/>
                </a:ext>
              </a:extLst>
            </p:cNvPr>
            <p:cNvSpPr/>
            <p:nvPr/>
          </p:nvSpPr>
          <p:spPr>
            <a:xfrm>
              <a:off x="1906831" y="4677782"/>
              <a:ext cx="291328" cy="291326"/>
            </a:xfrm>
            <a:prstGeom prst="mathPlus">
              <a:avLst>
                <a:gd name="adj1" fmla="val 6639"/>
              </a:avLst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C77E5FB1-7F25-4BFE-BA9D-00C983DC6985}"/>
              </a:ext>
            </a:extLst>
          </p:cNvPr>
          <p:cNvSpPr txBox="1"/>
          <p:nvPr/>
        </p:nvSpPr>
        <p:spPr>
          <a:xfrm>
            <a:off x="6548518" y="89423"/>
            <a:ext cx="1052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" b="1" dirty="0"/>
              <a:t>MINISTÉRIO DO</a:t>
            </a:r>
          </a:p>
          <a:p>
            <a:pPr algn="r"/>
            <a:r>
              <a:rPr lang="pt-BR" sz="600" b="1" dirty="0"/>
              <a:t>TRABALHO E PREVIDÊNCIA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057781CA-5C3C-442B-A366-6DC81829D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79" y="4767263"/>
            <a:ext cx="378229" cy="273844"/>
          </a:xfrm>
        </p:spPr>
        <p:txBody>
          <a:bodyPr/>
          <a:lstStyle/>
          <a:p>
            <a:fld id="{10B61BDE-F4B8-F843-A13C-2588510A133A}" type="slidenum">
              <a:rPr lang="en-US" sz="1200" smtClean="0"/>
              <a:t>6</a:t>
            </a:fld>
            <a:endParaRPr lang="en-US" sz="1200" dirty="0"/>
          </a:p>
        </p:txBody>
      </p:sp>
      <p:sp>
        <p:nvSpPr>
          <p:cNvPr id="19" name="Rectangle 21">
            <a:extLst>
              <a:ext uri="{FF2B5EF4-FFF2-40B4-BE49-F238E27FC236}">
                <a16:creationId xmlns:a16="http://schemas.microsoft.com/office/drawing/2014/main" id="{1CF5CAB9-87D9-49E2-B4A7-E2EB3447C6FE}"/>
              </a:ext>
            </a:extLst>
          </p:cNvPr>
          <p:cNvSpPr/>
          <p:nvPr/>
        </p:nvSpPr>
        <p:spPr>
          <a:xfrm>
            <a:off x="478118" y="3126653"/>
            <a:ext cx="8783782" cy="16781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</a:pPr>
            <a:endParaRPr lang="pt-BR" sz="1400" dirty="0">
              <a:solidFill>
                <a:schemeClr val="tx1"/>
              </a:solidFill>
              <a:effectLst/>
              <a:latin typeface="Raleway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03633AB-A9CF-43D5-99B5-51B35619D0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1138237"/>
            <a:ext cx="826770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146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36203" y="381759"/>
            <a:ext cx="4652078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accent3"/>
                </a:solidFill>
                <a:latin typeface="Myriad Pro"/>
                <a:cs typeface="Myriad Pro"/>
              </a:rPr>
              <a:t>Parcelamento na LRP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646220" y="-9135"/>
            <a:ext cx="497780" cy="565672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-1" y="-9137"/>
            <a:ext cx="136203" cy="159598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 rot="5400000">
            <a:off x="109706" y="4784227"/>
            <a:ext cx="258705" cy="478119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1705213" y="5152640"/>
            <a:ext cx="431399" cy="431399"/>
          </a:xfrm>
          <a:prstGeom prst="rect">
            <a:avLst/>
          </a:prstGeom>
          <a:solidFill>
            <a:srgbClr val="FBC1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2314145" y="5152640"/>
            <a:ext cx="431399" cy="431399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21">
            <a:extLst>
              <a:ext uri="{FF2B5EF4-FFF2-40B4-BE49-F238E27FC236}">
                <a16:creationId xmlns:a16="http://schemas.microsoft.com/office/drawing/2014/main" id="{87499D02-6DB7-9F49-A55B-C2104B12736D}"/>
              </a:ext>
            </a:extLst>
          </p:cNvPr>
          <p:cNvSpPr/>
          <p:nvPr/>
        </p:nvSpPr>
        <p:spPr>
          <a:xfrm>
            <a:off x="136202" y="1198615"/>
            <a:ext cx="9091976" cy="400031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t-BR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“Art. 27.  Sem prejuízo das sanções penais, cíveis e administrativas a que estarão sujeitos os responsáveis, os valores das contribuições a cargo do ente federativo e dos aportes para equacionamento do </a:t>
            </a:r>
            <a:r>
              <a:rPr lang="pt-BR" dirty="0" err="1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deficit</a:t>
            </a:r>
            <a:r>
              <a:rPr lang="pt-BR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atuarial, após apuração e confissão do débito e autorização em lei, poderão ser objeto de acordo de parcelamento entre o ente federativo e o órgão ou entidade gestora do RPPS....”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Traz para LRP parâmetros gerais sobre parcelamentos que estão em portarias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Parcelamento: 60 parcelas + reparcelamento: 60 parcelas</a:t>
            </a:r>
            <a:r>
              <a:rPr lang="pt-BR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Entes que fizerem a reforma ampla do plano de benefícios poderão parcelar débitos até dez/2020 em 180 parcelas.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pt-BR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•"/>
            </a:pPr>
            <a:endParaRPr lang="pt-BR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•"/>
            </a:pPr>
            <a:endParaRPr lang="pt-BR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•"/>
            </a:pPr>
            <a:endParaRPr lang="pt-BR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•"/>
            </a:pPr>
            <a:endParaRPr lang="pt-BR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Picture 10" descr="assinatura-4.png">
            <a:extLst>
              <a:ext uri="{FF2B5EF4-FFF2-40B4-BE49-F238E27FC236}">
                <a16:creationId xmlns:a16="http://schemas.microsoft.com/office/drawing/2014/main" id="{7DE748BD-C43E-4C6B-ABFD-255CB182D4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87"/>
          <a:stretch/>
        </p:blipFill>
        <p:spPr>
          <a:xfrm>
            <a:off x="7550787" y="-73585"/>
            <a:ext cx="1260641" cy="534802"/>
          </a:xfrm>
          <a:prstGeom prst="rect">
            <a:avLst/>
          </a:prstGeom>
        </p:spPr>
      </p:pic>
      <p:grpSp>
        <p:nvGrpSpPr>
          <p:cNvPr id="21" name="Group 41">
            <a:extLst>
              <a:ext uri="{FF2B5EF4-FFF2-40B4-BE49-F238E27FC236}">
                <a16:creationId xmlns:a16="http://schemas.microsoft.com/office/drawing/2014/main" id="{ACE1D4B5-F8CC-4A83-BDEB-CF4C7FA94230}"/>
              </a:ext>
            </a:extLst>
          </p:cNvPr>
          <p:cNvGrpSpPr/>
          <p:nvPr/>
        </p:nvGrpSpPr>
        <p:grpSpPr>
          <a:xfrm>
            <a:off x="4888695" y="359159"/>
            <a:ext cx="2396321" cy="445310"/>
            <a:chOff x="630463" y="4677782"/>
            <a:chExt cx="1567696" cy="291326"/>
          </a:xfrm>
        </p:grpSpPr>
        <p:sp>
          <p:nvSpPr>
            <p:cNvPr id="24" name="Plus 42">
              <a:extLst>
                <a:ext uri="{FF2B5EF4-FFF2-40B4-BE49-F238E27FC236}">
                  <a16:creationId xmlns:a16="http://schemas.microsoft.com/office/drawing/2014/main" id="{565426BE-AFAB-4A31-B4FA-8A8DD737F51C}"/>
                </a:ext>
              </a:extLst>
            </p:cNvPr>
            <p:cNvSpPr/>
            <p:nvPr/>
          </p:nvSpPr>
          <p:spPr>
            <a:xfrm>
              <a:off x="630463" y="4677782"/>
              <a:ext cx="291328" cy="291326"/>
            </a:xfrm>
            <a:prstGeom prst="mathPlus">
              <a:avLst>
                <a:gd name="adj1" fmla="val 6639"/>
              </a:avLst>
            </a:prstGeom>
            <a:solidFill>
              <a:srgbClr val="FBC10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Plus 43">
              <a:extLst>
                <a:ext uri="{FF2B5EF4-FFF2-40B4-BE49-F238E27FC236}">
                  <a16:creationId xmlns:a16="http://schemas.microsoft.com/office/drawing/2014/main" id="{DB0D1806-9387-48AC-8692-F2C35C856763}"/>
                </a:ext>
              </a:extLst>
            </p:cNvPr>
            <p:cNvSpPr/>
            <p:nvPr/>
          </p:nvSpPr>
          <p:spPr>
            <a:xfrm>
              <a:off x="1026748" y="4677782"/>
              <a:ext cx="291328" cy="291326"/>
            </a:xfrm>
            <a:prstGeom prst="mathPlus">
              <a:avLst>
                <a:gd name="adj1" fmla="val 6639"/>
              </a:avLst>
            </a:prstGeom>
            <a:solidFill>
              <a:srgbClr val="70AD4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Plus 44">
              <a:extLst>
                <a:ext uri="{FF2B5EF4-FFF2-40B4-BE49-F238E27FC236}">
                  <a16:creationId xmlns:a16="http://schemas.microsoft.com/office/drawing/2014/main" id="{C3FD677E-B803-4814-9162-A91C9F778835}"/>
                </a:ext>
              </a:extLst>
            </p:cNvPr>
            <p:cNvSpPr/>
            <p:nvPr/>
          </p:nvSpPr>
          <p:spPr>
            <a:xfrm>
              <a:off x="1474368" y="4677782"/>
              <a:ext cx="291328" cy="291326"/>
            </a:xfrm>
            <a:prstGeom prst="mathPlus">
              <a:avLst>
                <a:gd name="adj1" fmla="val 6639"/>
              </a:avLst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Plus 45">
              <a:extLst>
                <a:ext uri="{FF2B5EF4-FFF2-40B4-BE49-F238E27FC236}">
                  <a16:creationId xmlns:a16="http://schemas.microsoft.com/office/drawing/2014/main" id="{C1AD4BA1-250C-4299-B8FD-087A3C67641F}"/>
                </a:ext>
              </a:extLst>
            </p:cNvPr>
            <p:cNvSpPr/>
            <p:nvPr/>
          </p:nvSpPr>
          <p:spPr>
            <a:xfrm>
              <a:off x="1906831" y="4677782"/>
              <a:ext cx="291328" cy="291326"/>
            </a:xfrm>
            <a:prstGeom prst="mathPlus">
              <a:avLst>
                <a:gd name="adj1" fmla="val 6639"/>
              </a:avLst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C77E5FB1-7F25-4BFE-BA9D-00C983DC6985}"/>
              </a:ext>
            </a:extLst>
          </p:cNvPr>
          <p:cNvSpPr txBox="1"/>
          <p:nvPr/>
        </p:nvSpPr>
        <p:spPr>
          <a:xfrm>
            <a:off x="6560905" y="29538"/>
            <a:ext cx="1052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" b="1" dirty="0"/>
              <a:t>MINISTÉRIO DO</a:t>
            </a:r>
          </a:p>
          <a:p>
            <a:pPr algn="r"/>
            <a:r>
              <a:rPr lang="pt-BR" sz="600" b="1" dirty="0"/>
              <a:t>TRABALHO E PREVIDÊNCIA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057781CA-5C3C-442B-A366-6DC81829D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79" y="4767263"/>
            <a:ext cx="389455" cy="273844"/>
          </a:xfrm>
        </p:spPr>
        <p:txBody>
          <a:bodyPr/>
          <a:lstStyle/>
          <a:p>
            <a:fld id="{10B61BDE-F4B8-F843-A13C-2588510A133A}" type="slidenum">
              <a:rPr lang="en-US" sz="1200" smtClean="0"/>
              <a:t>7</a:t>
            </a:fld>
            <a:endParaRPr lang="en-US" sz="1200" dirty="0"/>
          </a:p>
        </p:txBody>
      </p:sp>
      <p:sp>
        <p:nvSpPr>
          <p:cNvPr id="19" name="Rectangle 21">
            <a:extLst>
              <a:ext uri="{FF2B5EF4-FFF2-40B4-BE49-F238E27FC236}">
                <a16:creationId xmlns:a16="http://schemas.microsoft.com/office/drawing/2014/main" id="{1CF5CAB9-87D9-49E2-B4A7-E2EB3447C6FE}"/>
              </a:ext>
            </a:extLst>
          </p:cNvPr>
          <p:cNvSpPr/>
          <p:nvPr/>
        </p:nvSpPr>
        <p:spPr>
          <a:xfrm>
            <a:off x="478118" y="3126653"/>
            <a:ext cx="8783782" cy="16781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07000"/>
              </a:lnSpc>
            </a:pPr>
            <a:endParaRPr lang="pt-BR" sz="1400" dirty="0">
              <a:solidFill>
                <a:schemeClr val="tx1"/>
              </a:solidFill>
              <a:effectLst/>
              <a:latin typeface="Raleway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920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Elbow Connector 38"/>
          <p:cNvCxnSpPr/>
          <p:nvPr/>
        </p:nvCxnSpPr>
        <p:spPr>
          <a:xfrm rot="10800000">
            <a:off x="6011173" y="599717"/>
            <a:ext cx="2558240" cy="848563"/>
          </a:xfrm>
          <a:prstGeom prst="bentConnector3">
            <a:avLst>
              <a:gd name="adj1" fmla="val -606"/>
            </a:avLst>
          </a:prstGeom>
          <a:ln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646220" y="-9136"/>
            <a:ext cx="497780" cy="1217706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-1" y="-9137"/>
            <a:ext cx="136203" cy="159598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495212" y="4435952"/>
            <a:ext cx="227279" cy="121770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0" descr="assinatura-4.png">
            <a:extLst>
              <a:ext uri="{FF2B5EF4-FFF2-40B4-BE49-F238E27FC236}">
                <a16:creationId xmlns:a16="http://schemas.microsoft.com/office/drawing/2014/main" id="{5813A409-4B9E-4E12-BDC0-7F0D92FBFC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87"/>
          <a:stretch/>
        </p:blipFill>
        <p:spPr>
          <a:xfrm>
            <a:off x="7810837" y="4508703"/>
            <a:ext cx="1260641" cy="450276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80E4EEE8-B91E-49A3-8C04-04A01B9F1F40}"/>
              </a:ext>
            </a:extLst>
          </p:cNvPr>
          <p:cNvSpPr txBox="1"/>
          <p:nvPr/>
        </p:nvSpPr>
        <p:spPr>
          <a:xfrm>
            <a:off x="6821462" y="4551846"/>
            <a:ext cx="1052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" b="1" dirty="0"/>
              <a:t>MINISTÉRIO DO</a:t>
            </a:r>
          </a:p>
          <a:p>
            <a:pPr algn="r"/>
            <a:r>
              <a:rPr lang="pt-BR" sz="600" b="1" dirty="0"/>
              <a:t>TRABALHO E PREVIDÊNCIA</a:t>
            </a:r>
          </a:p>
        </p:txBody>
      </p:sp>
      <p:graphicFrame>
        <p:nvGraphicFramePr>
          <p:cNvPr id="11" name="Espaço Reservado para Conteúdo 8">
            <a:extLst>
              <a:ext uri="{FF2B5EF4-FFF2-40B4-BE49-F238E27FC236}">
                <a16:creationId xmlns:a16="http://schemas.microsoft.com/office/drawing/2014/main" id="{9F4C2ED9-064C-41D5-93AD-1695734D0E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2147530"/>
              </p:ext>
            </p:extLst>
          </p:nvPr>
        </p:nvGraphicFramePr>
        <p:xfrm>
          <a:off x="350737" y="781869"/>
          <a:ext cx="8145900" cy="4191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F4DF231-DC78-4872-BC7C-0B1D79A6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6636" y="4767263"/>
            <a:ext cx="453400" cy="273844"/>
          </a:xfrm>
        </p:spPr>
        <p:txBody>
          <a:bodyPr/>
          <a:lstStyle/>
          <a:p>
            <a:fld id="{10B61BDE-F4B8-F843-A13C-2588510A133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686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Elbow Connector 38"/>
          <p:cNvCxnSpPr/>
          <p:nvPr/>
        </p:nvCxnSpPr>
        <p:spPr>
          <a:xfrm rot="10800000">
            <a:off x="6011173" y="599717"/>
            <a:ext cx="2558240" cy="848563"/>
          </a:xfrm>
          <a:prstGeom prst="bentConnector3">
            <a:avLst>
              <a:gd name="adj1" fmla="val -606"/>
            </a:avLst>
          </a:prstGeom>
          <a:ln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646220" y="-9136"/>
            <a:ext cx="497780" cy="1217706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-1" y="-9137"/>
            <a:ext cx="136203" cy="159598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495212" y="4435952"/>
            <a:ext cx="227279" cy="121770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0" descr="assinatura-4.png">
            <a:extLst>
              <a:ext uri="{FF2B5EF4-FFF2-40B4-BE49-F238E27FC236}">
                <a16:creationId xmlns:a16="http://schemas.microsoft.com/office/drawing/2014/main" id="{5813A409-4B9E-4E12-BDC0-7F0D92FBFC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87"/>
          <a:stretch/>
        </p:blipFill>
        <p:spPr>
          <a:xfrm>
            <a:off x="7810837" y="4508703"/>
            <a:ext cx="1260641" cy="450276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80E4EEE8-B91E-49A3-8C04-04A01B9F1F40}"/>
              </a:ext>
            </a:extLst>
          </p:cNvPr>
          <p:cNvSpPr txBox="1"/>
          <p:nvPr/>
        </p:nvSpPr>
        <p:spPr>
          <a:xfrm>
            <a:off x="6821462" y="4551846"/>
            <a:ext cx="1052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" b="1" dirty="0"/>
              <a:t>MINISTÉRIO DO</a:t>
            </a:r>
          </a:p>
          <a:p>
            <a:pPr algn="r"/>
            <a:r>
              <a:rPr lang="pt-BR" sz="600" b="1" dirty="0"/>
              <a:t>TRABALHO E PREVIDÊNCIA</a:t>
            </a:r>
          </a:p>
        </p:txBody>
      </p:sp>
      <p:graphicFrame>
        <p:nvGraphicFramePr>
          <p:cNvPr id="11" name="Espaço Reservado para Conteúdo 8">
            <a:extLst>
              <a:ext uri="{FF2B5EF4-FFF2-40B4-BE49-F238E27FC236}">
                <a16:creationId xmlns:a16="http://schemas.microsoft.com/office/drawing/2014/main" id="{9F4C2ED9-064C-41D5-93AD-1695734D0E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264496"/>
              </p:ext>
            </p:extLst>
          </p:nvPr>
        </p:nvGraphicFramePr>
        <p:xfrm>
          <a:off x="350737" y="781869"/>
          <a:ext cx="8145900" cy="4191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F4DF231-DC78-4872-BC7C-0B1D79A6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6636" y="4767263"/>
            <a:ext cx="453400" cy="273844"/>
          </a:xfrm>
        </p:spPr>
        <p:txBody>
          <a:bodyPr/>
          <a:lstStyle/>
          <a:p>
            <a:fld id="{10B61BDE-F4B8-F843-A13C-2588510A133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716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dentidade Trabalho">
      <a:dk1>
        <a:sysClr val="windowText" lastClr="000000"/>
      </a:dk1>
      <a:lt1>
        <a:sysClr val="window" lastClr="FFFFFF"/>
      </a:lt1>
      <a:dk2>
        <a:srgbClr val="124139"/>
      </a:dk2>
      <a:lt2>
        <a:srgbClr val="E7E6E6"/>
      </a:lt2>
      <a:accent1>
        <a:srgbClr val="10352E"/>
      </a:accent1>
      <a:accent2>
        <a:srgbClr val="26C1FF"/>
      </a:accent2>
      <a:accent3>
        <a:srgbClr val="FBC109"/>
      </a:accent3>
      <a:accent4>
        <a:srgbClr val="FC218B"/>
      </a:accent4>
      <a:accent5>
        <a:srgbClr val="FD6D11"/>
      </a:accent5>
      <a:accent6>
        <a:srgbClr val="70AD47"/>
      </a:accent6>
      <a:hlink>
        <a:srgbClr val="FC218B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BC109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4379</TotalTime>
  <Words>1024</Words>
  <Application>Microsoft Office PowerPoint</Application>
  <PresentationFormat>Apresentação na tela (16:9)</PresentationFormat>
  <Paragraphs>149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Calibri</vt:lpstr>
      <vt:lpstr>Myriad Pro</vt:lpstr>
      <vt:lpstr>Raleway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Bernardo Patta Schettini - SPREV</dc:creator>
  <cp:lastModifiedBy>allex albert</cp:lastModifiedBy>
  <cp:revision>267</cp:revision>
  <dcterms:created xsi:type="dcterms:W3CDTF">2019-10-29T19:03:47Z</dcterms:created>
  <dcterms:modified xsi:type="dcterms:W3CDTF">2021-10-05T16:49:54Z</dcterms:modified>
</cp:coreProperties>
</file>